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257" r:id="rId3"/>
    <p:sldId id="316" r:id="rId4"/>
    <p:sldId id="259" r:id="rId5"/>
    <p:sldId id="321" r:id="rId6"/>
    <p:sldId id="263" r:id="rId7"/>
    <p:sldId id="264" r:id="rId8"/>
    <p:sldId id="265" r:id="rId9"/>
    <p:sldId id="266" r:id="rId10"/>
    <p:sldId id="317" r:id="rId11"/>
    <p:sldId id="258" r:id="rId12"/>
    <p:sldId id="267" r:id="rId13"/>
    <p:sldId id="268" r:id="rId14"/>
    <p:sldId id="269" r:id="rId15"/>
    <p:sldId id="270" r:id="rId16"/>
    <p:sldId id="307" r:id="rId17"/>
    <p:sldId id="272" r:id="rId18"/>
    <p:sldId id="306" r:id="rId19"/>
    <p:sldId id="308" r:id="rId20"/>
    <p:sldId id="309" r:id="rId21"/>
    <p:sldId id="310" r:id="rId22"/>
    <p:sldId id="277" r:id="rId23"/>
    <p:sldId id="313" r:id="rId24"/>
    <p:sldId id="312" r:id="rId25"/>
    <p:sldId id="311" r:id="rId26"/>
    <p:sldId id="322" r:id="rId27"/>
    <p:sldId id="284" r:id="rId28"/>
    <p:sldId id="314" r:id="rId29"/>
    <p:sldId id="282" r:id="rId30"/>
    <p:sldId id="283" r:id="rId31"/>
    <p:sldId id="285" r:id="rId32"/>
    <p:sldId id="286" r:id="rId33"/>
    <p:sldId id="287" r:id="rId34"/>
    <p:sldId id="288" r:id="rId35"/>
    <p:sldId id="289" r:id="rId36"/>
    <p:sldId id="290" r:id="rId37"/>
    <p:sldId id="291" r:id="rId38"/>
    <p:sldId id="292" r:id="rId39"/>
    <p:sldId id="293" r:id="rId40"/>
    <p:sldId id="323"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1" autoAdjust="0"/>
    <p:restoredTop sz="72134" autoAdjust="0"/>
  </p:normalViewPr>
  <p:slideViewPr>
    <p:cSldViewPr snapToGrid="0">
      <p:cViewPr varScale="1">
        <p:scale>
          <a:sx n="54" d="100"/>
          <a:sy n="54" d="100"/>
        </p:scale>
        <p:origin x="75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F4D23-DB69-4133-B2E1-D8BD9DFCB63D}" type="datetimeFigureOut">
              <a:rPr lang="en-US" smtClean="0"/>
              <a:t>8/28/2016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76257-EA6C-4FA2-AD96-A0F09B1C4847}" type="slidenum">
              <a:rPr lang="en-US" smtClean="0"/>
              <a:t>‹#›</a:t>
            </a:fld>
            <a:endParaRPr lang="en-US"/>
          </a:p>
        </p:txBody>
      </p:sp>
    </p:spTree>
    <p:extLst>
      <p:ext uri="{BB962C8B-B14F-4D97-AF65-F5344CB8AC3E}">
        <p14:creationId xmlns:p14="http://schemas.microsoft.com/office/powerpoint/2010/main" val="255865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1</a:t>
            </a:fld>
            <a:endParaRPr lang="en-US"/>
          </a:p>
        </p:txBody>
      </p:sp>
    </p:spTree>
    <p:extLst>
      <p:ext uri="{BB962C8B-B14F-4D97-AF65-F5344CB8AC3E}">
        <p14:creationId xmlns:p14="http://schemas.microsoft.com/office/powerpoint/2010/main" val="152732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t>Ok, so now our theoretical part is finished, and we have created 3 SAS variables that we will use for analysis, and we</a:t>
            </a:r>
            <a:r>
              <a:rPr lang="ja-JP" altLang="en-US" dirty="0" smtClean="0"/>
              <a:t>’</a:t>
            </a:r>
            <a:r>
              <a:rPr lang="en-US" altLang="ja-JP" dirty="0" err="1" smtClean="0"/>
              <a:t>ve</a:t>
            </a:r>
            <a:r>
              <a:rPr lang="en-US" altLang="ja-JP" dirty="0" smtClean="0"/>
              <a:t> named them </a:t>
            </a:r>
            <a:r>
              <a:rPr lang="en-US" altLang="ja-JP" dirty="0" err="1" smtClean="0"/>
              <a:t>final_stratum</a:t>
            </a:r>
            <a:r>
              <a:rPr lang="en-US" altLang="ja-JP" dirty="0" smtClean="0"/>
              <a:t>, </a:t>
            </a:r>
            <a:r>
              <a:rPr lang="en-US" altLang="ja-JP" dirty="0" err="1" smtClean="0"/>
              <a:t>final_cluster</a:t>
            </a:r>
            <a:r>
              <a:rPr lang="en-US" altLang="ja-JP" dirty="0" smtClean="0"/>
              <a:t>, and </a:t>
            </a:r>
            <a:r>
              <a:rPr lang="en-US" altLang="ja-JP" dirty="0" err="1" smtClean="0"/>
              <a:t>final_weight</a:t>
            </a:r>
            <a:r>
              <a:rPr lang="en-US" altLang="ja-JP" dirty="0" smtClean="0"/>
              <a:t>. </a:t>
            </a:r>
          </a:p>
          <a:p>
            <a:pPr eaLnBrk="1" hangingPunct="1">
              <a:spcBef>
                <a:spcPct val="0"/>
              </a:spcBef>
            </a:pPr>
            <a:endParaRPr lang="en-US" altLang="en-US" dirty="0" smtClean="0"/>
          </a:p>
          <a:p>
            <a:pPr eaLnBrk="1" hangingPunct="1">
              <a:spcBef>
                <a:spcPct val="0"/>
              </a:spcBef>
            </a:pPr>
            <a:r>
              <a:rPr lang="en-US" altLang="en-US" dirty="0" smtClean="0"/>
              <a:t>So here is an example of some code, for those of you familiar with SAS. SAS has a set of survey procedures build in to the SAS system. So while you may be used to proc </a:t>
            </a:r>
            <a:r>
              <a:rPr lang="en-US" altLang="en-US" dirty="0" err="1" smtClean="0"/>
              <a:t>freq</a:t>
            </a:r>
            <a:r>
              <a:rPr lang="en-US" altLang="en-US" dirty="0" smtClean="0"/>
              <a:t> or proc logistic, which are some of the basic SAS procedures, if you want to incorporate the complex design you should use proc </a:t>
            </a:r>
            <a:r>
              <a:rPr lang="en-US" altLang="en-US" dirty="0" err="1" smtClean="0"/>
              <a:t>surveyfreq</a:t>
            </a:r>
            <a:r>
              <a:rPr lang="en-US" altLang="en-US" dirty="0" smtClean="0"/>
              <a:t> and proc </a:t>
            </a:r>
            <a:r>
              <a:rPr lang="en-US" altLang="en-US" dirty="0" err="1" smtClean="0"/>
              <a:t>surveylogistic</a:t>
            </a:r>
            <a:r>
              <a:rPr lang="en-US" altLang="en-US" dirty="0" smtClean="0"/>
              <a:t>. Luckily the syntax for these procedures is very similar as it is for proc </a:t>
            </a:r>
            <a:r>
              <a:rPr lang="en-US" altLang="en-US" dirty="0" err="1" smtClean="0"/>
              <a:t>freq</a:t>
            </a:r>
            <a:r>
              <a:rPr lang="en-US" altLang="en-US" dirty="0" smtClean="0"/>
              <a:t> or proc logistic. In the first example, we are using the dataset </a:t>
            </a:r>
            <a:r>
              <a:rPr lang="en-US" altLang="en-US" dirty="0" err="1" smtClean="0"/>
              <a:t>final.hepvar</a:t>
            </a:r>
            <a:r>
              <a:rPr lang="en-US" altLang="en-US" dirty="0" smtClean="0"/>
              <a:t>, in other words the </a:t>
            </a:r>
            <a:r>
              <a:rPr lang="en-US" altLang="en-US" dirty="0" err="1" smtClean="0"/>
              <a:t>hepvar</a:t>
            </a:r>
            <a:r>
              <a:rPr lang="en-US" altLang="en-US" dirty="0" smtClean="0"/>
              <a:t> dataset which is located in the library which we named final. </a:t>
            </a:r>
          </a:p>
          <a:p>
            <a:pPr eaLnBrk="1" hangingPunct="1">
              <a:spcBef>
                <a:spcPct val="0"/>
              </a:spcBef>
            </a:pPr>
            <a:endParaRPr lang="en-US" altLang="en-US" dirty="0" smtClean="0"/>
          </a:p>
          <a:p>
            <a:pPr eaLnBrk="1" hangingPunct="1">
              <a:spcBef>
                <a:spcPct val="0"/>
              </a:spcBef>
            </a:pPr>
            <a:r>
              <a:rPr lang="en-US" altLang="en-US" dirty="0" smtClean="0"/>
              <a:t>Then we defined the first stage stratum, cluster, and weight based on our complex design.  With the tables statement, we are specifying that we want a 2 by 2 table for gender and HCV prevalence. After the slash, you can specify options for the procedure. And here, we specify that we want row percentages for our 2x2 table and we also want confidence limits reported.</a:t>
            </a:r>
          </a:p>
          <a:p>
            <a:pPr eaLnBrk="1" hangingPunct="1">
              <a:spcBef>
                <a:spcPct val="0"/>
              </a:spcBef>
            </a:pPr>
            <a:endParaRPr lang="en-US" altLang="en-US" dirty="0" smtClean="0"/>
          </a:p>
          <a:p>
            <a:pPr eaLnBrk="1" hangingPunct="1">
              <a:spcBef>
                <a:spcPct val="0"/>
              </a:spcBef>
            </a:pPr>
            <a:r>
              <a:rPr lang="en-US" altLang="en-US" dirty="0" smtClean="0"/>
              <a:t>In proc </a:t>
            </a:r>
            <a:r>
              <a:rPr lang="en-US" altLang="en-US" dirty="0" err="1" smtClean="0"/>
              <a:t>surveylogistic</a:t>
            </a:r>
            <a:r>
              <a:rPr lang="en-US" altLang="en-US" dirty="0" smtClean="0"/>
              <a:t> we are also using the dataset </a:t>
            </a:r>
            <a:r>
              <a:rPr lang="en-US" altLang="en-US" dirty="0" err="1" smtClean="0"/>
              <a:t>final.hepvar</a:t>
            </a:r>
            <a:r>
              <a:rPr lang="en-US" altLang="en-US" dirty="0" smtClean="0"/>
              <a:t>, and again we our incorporating or complex survey design. Here we performing a simple logistic regression, modeling HCV prevalence based on gender. The class statement must be used whenever one of our predictor variables is a categorical variable. With the ref=Female and </a:t>
            </a:r>
            <a:r>
              <a:rPr lang="en-US" altLang="en-US" dirty="0" err="1" smtClean="0"/>
              <a:t>param</a:t>
            </a:r>
            <a:r>
              <a:rPr lang="en-US" altLang="en-US" dirty="0" smtClean="0"/>
              <a:t>=ref statements we are making sure that the reference group for our odds ratios will be females. With the event = + part, we are specifying that we want to model positive results instead of negative results. </a:t>
            </a:r>
          </a:p>
          <a:p>
            <a:pPr eaLnBrk="1" hangingPunct="1">
              <a:spcBef>
                <a:spcPct val="0"/>
              </a:spcBef>
            </a:pPr>
            <a:endParaRPr lang="en-US" altLang="en-US" dirty="0" smtClean="0"/>
          </a:p>
          <a:p>
            <a:pPr eaLnBrk="1" hangingPunct="1">
              <a:spcBef>
                <a:spcPct val="0"/>
              </a:spcBef>
            </a:pPr>
            <a:endParaRPr lang="en-US" altLang="en-US" dirty="0" smtClean="0"/>
          </a:p>
          <a:p>
            <a:pPr eaLnBrk="1" hangingPunct="1">
              <a:spcBef>
                <a:spcPct val="0"/>
              </a:spcBef>
            </a:pPr>
            <a:r>
              <a:rPr lang="en-US" altLang="en-US" dirty="0" smtClean="0"/>
              <a:t>Survey design part is complete! Have </a:t>
            </a:r>
            <a:r>
              <a:rPr lang="en-US" altLang="en-US" dirty="0" err="1" smtClean="0"/>
              <a:t>final_stratum</a:t>
            </a:r>
            <a:r>
              <a:rPr lang="en-US" altLang="en-US" dirty="0" smtClean="0"/>
              <a:t>, </a:t>
            </a:r>
            <a:r>
              <a:rPr lang="en-US" altLang="en-US" dirty="0" err="1" smtClean="0"/>
              <a:t>final_cluster</a:t>
            </a:r>
            <a:r>
              <a:rPr lang="en-US" altLang="en-US" dirty="0" smtClean="0"/>
              <a:t> and </a:t>
            </a:r>
            <a:r>
              <a:rPr lang="en-US" altLang="en-US" dirty="0" err="1" smtClean="0"/>
              <a:t>final_weight</a:t>
            </a:r>
            <a:r>
              <a:rPr lang="en-US" altLang="en-US" dirty="0" smtClean="0"/>
              <a:t> variables.</a:t>
            </a:r>
          </a:p>
        </p:txBody>
      </p:sp>
      <p:sp>
        <p:nvSpPr>
          <p:cNvPr id="4" name="Slide Number Placeholder 3"/>
          <p:cNvSpPr>
            <a:spLocks noGrp="1"/>
          </p:cNvSpPr>
          <p:nvPr>
            <p:ph type="sldNum" sz="quarter" idx="10"/>
          </p:nvPr>
        </p:nvSpPr>
        <p:spPr/>
        <p:txBody>
          <a:bodyPr/>
          <a:lstStyle/>
          <a:p>
            <a:fld id="{91976257-EA6C-4FA2-AD96-A0F09B1C4847}" type="slidenum">
              <a:rPr lang="en-US" smtClean="0"/>
              <a:t>11</a:t>
            </a:fld>
            <a:endParaRPr lang="en-US"/>
          </a:p>
        </p:txBody>
      </p:sp>
    </p:spTree>
    <p:extLst>
      <p:ext uri="{BB962C8B-B14F-4D97-AF65-F5344CB8AC3E}">
        <p14:creationId xmlns:p14="http://schemas.microsoft.com/office/powerpoint/2010/main" val="1796757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For the logistic regression output there is a lot of information but what I would point you to for now is the odds ratio estimates, where we produce an odds ratio for the risk of males vs the risk of females. Again with a 95% confidence limit. </a:t>
            </a:r>
          </a:p>
          <a:p>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13</a:t>
            </a:fld>
            <a:endParaRPr lang="en-US"/>
          </a:p>
        </p:txBody>
      </p:sp>
    </p:spTree>
    <p:extLst>
      <p:ext uri="{BB962C8B-B14F-4D97-AF65-F5344CB8AC3E}">
        <p14:creationId xmlns:p14="http://schemas.microsoft.com/office/powerpoint/2010/main" val="329395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So here I actually forgot to include the frequency value for the output, but what you would see if it was there was that it was a 5,900 something instead of 6,218. So for SAS the mean value is for people who were HCV positive, HCV negative, or did not have an answer to the HCV question. In SPSS the </a:t>
            </a:r>
            <a:r>
              <a:rPr lang="en-US" altLang="en-US" dirty="0" err="1" smtClean="0"/>
              <a:t>outut</a:t>
            </a:r>
            <a:r>
              <a:rPr lang="en-US" altLang="en-US" dirty="0" smtClean="0"/>
              <a:t> shows the mean for people who were either positive or negative but drops the missing responses completely. So this is an example of where missing values can be handled slightly differently in different software. </a:t>
            </a:r>
          </a:p>
          <a:p>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38</a:t>
            </a:fld>
            <a:endParaRPr lang="en-US"/>
          </a:p>
        </p:txBody>
      </p:sp>
    </p:spTree>
    <p:extLst>
      <p:ext uri="{BB962C8B-B14F-4D97-AF65-F5344CB8AC3E}">
        <p14:creationId xmlns:p14="http://schemas.microsoft.com/office/powerpoint/2010/main" val="3249225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t>This is critical to make sure your confidence interval estimates are going to be correct. Any stratification, clustering, or weighting needs to be accounted for.</a:t>
            </a:r>
          </a:p>
          <a:p>
            <a:pPr eaLnBrk="1" hangingPunct="1"/>
            <a:endParaRPr lang="en-US" altLang="en-US" dirty="0" smtClean="0"/>
          </a:p>
          <a:p>
            <a:pPr eaLnBrk="1" hangingPunct="1"/>
            <a:r>
              <a:rPr lang="en-US" altLang="en-US" dirty="0" smtClean="0"/>
              <a:t>So it’s important to have that in mind so it does not come as a total surprise. One thing I make sure to do is always check my un-weighted frequencies to make sure I have the number of observations I was expecting. That way you are less likely to run into trouble because of different software handling missing values in different ways.</a:t>
            </a:r>
          </a:p>
          <a:p>
            <a:pPr eaLnBrk="1" hangingPunct="1"/>
            <a:endParaRPr lang="en-US" altLang="en-US" dirty="0" smtClean="0"/>
          </a:p>
          <a:p>
            <a:pPr eaLnBrk="1" hangingPunct="1"/>
            <a:r>
              <a:rPr lang="en-US" altLang="en-US" dirty="0" smtClean="0"/>
              <a:t>You don’t want to report an odds ratio of .5 when the odds ratio was actually 2 because you didn’t specify your odds ratio correctly.</a:t>
            </a:r>
          </a:p>
          <a:p>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39</a:t>
            </a:fld>
            <a:endParaRPr lang="en-US"/>
          </a:p>
        </p:txBody>
      </p:sp>
    </p:spTree>
    <p:extLst>
      <p:ext uri="{BB962C8B-B14F-4D97-AF65-F5344CB8AC3E}">
        <p14:creationId xmlns:p14="http://schemas.microsoft.com/office/powerpoint/2010/main" val="1272701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666884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I’m going</a:t>
            </a:r>
            <a:r>
              <a:rPr lang="en-US" baseline="0" dirty="0" smtClean="0"/>
              <a:t> to talk about the general process of weighting. </a:t>
            </a:r>
          </a:p>
          <a:p>
            <a:endParaRPr lang="en-US" baseline="0" dirty="0" smtClean="0"/>
          </a:p>
          <a:p>
            <a:r>
              <a:rPr lang="en-US" baseline="0" dirty="0" smtClean="0"/>
              <a:t>The first thing you need to do is calculate a base weight. What this will do is adjust for the difference in probability of selection. If someone was less likely to be selected for the survey, their weight should be larger. Because otherwise people less likely to be selected would be underrepresented. So you are accounting for probability of selection at each stage of selection. In this example, you are calculating a weight based on whether your cluster is chosen, whether you household is selected and then whether your person is selected. </a:t>
            </a:r>
          </a:p>
          <a:p>
            <a:endParaRPr lang="en-US" baseline="0" dirty="0" smtClean="0"/>
          </a:p>
          <a:p>
            <a:r>
              <a:rPr lang="en-US" baseline="0" dirty="0" smtClean="0"/>
              <a:t>The next thing to do is adjust for non-response. Here we are giving more weight to areas where the non-response rate was higher. If we did not adjust for non-response, then people who were less likely to respond would be underrepresented. Its important to note that there are 2 forms of non-response, household non-response and individual non-response. If you are selecting only 1 person per household, these are the same thing. But if you are selecting multiple people in a household, you will need 2 weights in this stage.</a:t>
            </a:r>
          </a:p>
          <a:p>
            <a:endParaRPr lang="en-US" baseline="0" dirty="0" smtClean="0"/>
          </a:p>
          <a:p>
            <a:r>
              <a:rPr lang="en-US" baseline="0" dirty="0" smtClean="0"/>
              <a:t>The 3</a:t>
            </a:r>
            <a:r>
              <a:rPr lang="en-US" baseline="30000" dirty="0" smtClean="0"/>
              <a:t>rd</a:t>
            </a:r>
            <a:r>
              <a:rPr lang="en-US" baseline="0" dirty="0" smtClean="0"/>
              <a:t> step is to calibrate the weights. When we calibrate the weights what we are doing is ensuring that the weights sum of the population total. We can also make sure that the demographic characteristics in our sample and the same as the as in the population. When you do this, you ensure that you are accurately representing each group that you calibrate for. </a:t>
            </a:r>
          </a:p>
          <a:p>
            <a:endParaRPr lang="en-US" baseline="0" dirty="0" smtClean="0"/>
          </a:p>
          <a:p>
            <a:r>
              <a:rPr lang="en-US" baseline="0" dirty="0" smtClean="0"/>
              <a:t>The last step is to trim the weights, if it is necessary. And we will talk about that in a few slides.</a:t>
            </a:r>
          </a:p>
          <a:p>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2</a:t>
            </a:fld>
            <a:endParaRPr lang="en-US"/>
          </a:p>
        </p:txBody>
      </p:sp>
    </p:spTree>
    <p:extLst>
      <p:ext uri="{BB962C8B-B14F-4D97-AF65-F5344CB8AC3E}">
        <p14:creationId xmlns:p14="http://schemas.microsoft.com/office/powerpoint/2010/main" val="87826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i="1" dirty="0" smtClean="0">
                    <a:latin typeface="Cambria Math" panose="02040503050406030204" pitchFamily="18" charset="0"/>
                  </a:rPr>
                  <a:t>In</a:t>
                </a:r>
                <a:r>
                  <a:rPr lang="en-US" sz="1200" i="1" baseline="0" dirty="0" smtClean="0">
                    <a:latin typeface="Cambria Math" panose="02040503050406030204" pitchFamily="18" charset="0"/>
                  </a:rPr>
                  <a:t> the Georgia study, calculated the weights as follow. We account for the probability of all stage of selection. </a:t>
                </a:r>
              </a:p>
              <a:p>
                <a:endParaRPr lang="en-US" sz="1200" i="1" baseline="0" dirty="0" smtClean="0">
                  <a:latin typeface="Cambria Math" panose="02040503050406030204" pitchFamily="18" charset="0"/>
                </a:endParaRPr>
              </a:p>
              <a:p>
                <a:r>
                  <a:rPr lang="en-US" sz="1200" i="1" baseline="0" dirty="0" smtClean="0">
                    <a:latin typeface="Cambria Math" panose="02040503050406030204" pitchFamily="18" charset="0"/>
                  </a:rPr>
                  <a:t>Then we accounted for household non-response. There was no individual non-response because we were only interviewing one person per household. </a:t>
                </a:r>
              </a:p>
              <a:p>
                <a:endParaRPr lang="en-US" sz="1200" i="1" baseline="0" dirty="0" smtClean="0">
                  <a:latin typeface="Cambria Math" panose="02040503050406030204" pitchFamily="18" charset="0"/>
                </a:endParaRPr>
              </a:p>
              <a:p>
                <a:r>
                  <a:rPr lang="en-US" sz="1200" i="1" baseline="0" dirty="0" smtClean="0">
                    <a:latin typeface="Cambria Math" panose="02040503050406030204" pitchFamily="18" charset="0"/>
                  </a:rPr>
                  <a:t>Next we calculating calibration weights to make sure our weights summed correctly by age group, sex and stratum</a:t>
                </a:r>
              </a:p>
              <a:p>
                <a:endParaRPr lang="en-US" sz="1200" i="1" baseline="0" dirty="0" smtClean="0">
                  <a:latin typeface="Cambria Math" panose="02040503050406030204" pitchFamily="18" charset="0"/>
                </a:endParaRPr>
              </a:p>
              <a:p>
                <a:r>
                  <a:rPr lang="en-US" sz="1200" i="1" baseline="0" dirty="0" smtClean="0">
                    <a:latin typeface="Cambria Math" panose="02040503050406030204" pitchFamily="18" charset="0"/>
                  </a:rPr>
                  <a:t>And lastly we looked at trimming weights, which we ultimately deemed unnecessary. </a:t>
                </a:r>
                <a:endParaRPr lang="en-US" sz="1200" i="1" dirty="0" smtClean="0">
                  <a:latin typeface="Cambria Math" panose="02040503050406030204" pitchFamily="18" charset="0"/>
                </a:endParaRPr>
              </a:p>
              <a:p>
                <a:endParaRPr lang="en-US" sz="1200" i="1" dirty="0" smtClean="0">
                  <a:latin typeface="Cambria Math" panose="02040503050406030204" pitchFamily="18" charset="0"/>
                </a:endParaRPr>
              </a:p>
              <a:p>
                <a:endParaRPr lang="en-US" sz="1200" i="1" dirty="0" smtClean="0">
                  <a:latin typeface="Cambria Math" panose="02040503050406030204" pitchFamily="18" charset="0"/>
                </a:endParaRPr>
              </a:p>
              <a:p>
                <a:endParaRPr lang="en-US" sz="1200" i="1" dirty="0" smtClean="0">
                  <a:latin typeface="Cambria Math" panose="02040503050406030204" pitchFamily="18" charset="0"/>
                </a:endParaRPr>
              </a:p>
              <a:p>
                <a:endParaRPr lang="en-US" sz="1200" i="1" dirty="0" smtClean="0">
                  <a:latin typeface="Cambria Math" panose="02040503050406030204" pitchFamily="18" charset="0"/>
                </a:endParaRPr>
              </a:p>
              <a:p>
                <a:endParaRPr lang="en-US" sz="1200" i="1" dirty="0" smtClean="0">
                  <a:latin typeface="Cambria Math" panose="02040503050406030204" pitchFamily="18" charset="0"/>
                </a:endParaRPr>
              </a:p>
              <a:p>
                <a:endParaRPr lang="en-US" sz="1200" i="1" dirty="0" smtClean="0">
                  <a:latin typeface="Cambria Math" panose="02040503050406030204" pitchFamily="18" charset="0"/>
                </a:endParaRPr>
              </a:p>
              <a:p>
                <a14:m>
                  <m:oMath xmlns:m="http://schemas.openxmlformats.org/officeDocument/2006/math">
                    <m:f>
                      <m:fPr>
                        <m:ctrlPr>
                          <a:rPr lang="en-US" sz="1200" i="1" smtClean="0">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𝑝</m:t>
                        </m:r>
                        <m:r>
                          <a:rPr lang="en-US" sz="1200" i="1">
                            <a:latin typeface="Cambria Math" panose="02040503050406030204" pitchFamily="18" charset="0"/>
                          </a:rPr>
                          <m:t>(</m:t>
                        </m:r>
                        <m:r>
                          <a:rPr lang="en-US" sz="1200" i="1">
                            <a:latin typeface="Cambria Math" panose="02040503050406030204" pitchFamily="18" charset="0"/>
                          </a:rPr>
                          <m:t>𝑐𝑙𝑢𝑠𝑡𝑒𝑟</m:t>
                        </m:r>
                        <m:r>
                          <a:rPr lang="en-US" sz="1200" i="1">
                            <a:latin typeface="Cambria Math" panose="02040503050406030204" pitchFamily="18" charset="0"/>
                          </a:rPr>
                          <m:t> </m:t>
                        </m:r>
                        <m:r>
                          <a:rPr lang="en-US" sz="1200" i="1">
                            <a:latin typeface="Cambria Math" panose="02040503050406030204" pitchFamily="18" charset="0"/>
                          </a:rPr>
                          <m:t>𝑖𝑠</m:t>
                        </m:r>
                        <m:r>
                          <a:rPr lang="en-US" sz="1200" i="1">
                            <a:latin typeface="Cambria Math" panose="02040503050406030204" pitchFamily="18" charset="0"/>
                          </a:rPr>
                          <m:t> </m:t>
                        </m:r>
                        <m:r>
                          <a:rPr lang="en-US" sz="1200" i="1">
                            <a:latin typeface="Cambria Math" panose="02040503050406030204" pitchFamily="18" charset="0"/>
                          </a:rPr>
                          <m:t>𝑠𝑒𝑙𝑒𝑐𝑡𝑒𝑑</m:t>
                        </m:r>
                        <m:r>
                          <a:rPr lang="en-US" sz="1200" i="1">
                            <a:latin typeface="Cambria Math" panose="02040503050406030204" pitchFamily="18" charset="0"/>
                          </a:rPr>
                          <m:t>)</m:t>
                        </m:r>
                      </m:den>
                    </m:f>
                  </m:oMath>
                </a14:m>
                <a:r>
                  <a:rPr lang="en-US" sz="1200" dirty="0" smtClean="0"/>
                  <a:t> * </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𝑝</m:t>
                        </m:r>
                        <m:d>
                          <m:dPr>
                            <m:ctrlPr>
                              <a:rPr lang="en-US" sz="1200" i="1">
                                <a:latin typeface="Cambria Math" panose="02040503050406030204" pitchFamily="18" charset="0"/>
                              </a:rPr>
                            </m:ctrlPr>
                          </m:dPr>
                          <m:e>
                            <m:r>
                              <a:rPr lang="en-US" sz="1200" i="1">
                                <a:latin typeface="Cambria Math" panose="02040503050406030204" pitchFamily="18" charset="0"/>
                              </a:rPr>
                              <m:t>h𝑜𝑢𝑠𝑒h𝑜𝑙𝑑</m:t>
                            </m:r>
                            <m:r>
                              <a:rPr lang="en-US" sz="1200" i="1">
                                <a:latin typeface="Cambria Math" panose="02040503050406030204" pitchFamily="18" charset="0"/>
                              </a:rPr>
                              <m:t> </m:t>
                            </m:r>
                            <m:r>
                              <a:rPr lang="en-US" sz="1200" i="1">
                                <a:latin typeface="Cambria Math" panose="02040503050406030204" pitchFamily="18" charset="0"/>
                              </a:rPr>
                              <m:t>𝑖𝑠</m:t>
                            </m:r>
                            <m:r>
                              <a:rPr lang="en-US" sz="1200" i="1">
                                <a:latin typeface="Cambria Math" panose="02040503050406030204" pitchFamily="18" charset="0"/>
                              </a:rPr>
                              <m:t> </m:t>
                            </m:r>
                            <m:r>
                              <a:rPr lang="en-US" sz="1200" i="1">
                                <a:latin typeface="Cambria Math" panose="02040503050406030204" pitchFamily="18" charset="0"/>
                              </a:rPr>
                              <m:t>𝑠𝑒𝑙𝑒𝑐𝑡𝑒𝑑</m:t>
                            </m:r>
                          </m:e>
                        </m:d>
                      </m:den>
                    </m:f>
                  </m:oMath>
                </a14:m>
                <a:r>
                  <a:rPr lang="en-US" sz="1200" dirty="0" smtClean="0"/>
                  <a:t> * </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𝑝</m:t>
                        </m:r>
                        <m:d>
                          <m:dPr>
                            <m:ctrlPr>
                              <a:rPr lang="en-US" sz="1200" i="1">
                                <a:latin typeface="Cambria Math" panose="02040503050406030204" pitchFamily="18" charset="0"/>
                              </a:rPr>
                            </m:ctrlPr>
                          </m:dPr>
                          <m:e>
                            <m:r>
                              <a:rPr lang="en-US" sz="1200" i="1">
                                <a:latin typeface="Cambria Math" panose="02040503050406030204" pitchFamily="18" charset="0"/>
                              </a:rPr>
                              <m:t>𝑝𝑒𝑟𝑠𝑜𝑛</m:t>
                            </m:r>
                            <m:r>
                              <a:rPr lang="en-US" sz="1200" i="1">
                                <a:latin typeface="Cambria Math" panose="02040503050406030204" pitchFamily="18" charset="0"/>
                              </a:rPr>
                              <m:t> </m:t>
                            </m:r>
                            <m:r>
                              <a:rPr lang="en-US" sz="1200" i="1">
                                <a:latin typeface="Cambria Math" panose="02040503050406030204" pitchFamily="18" charset="0"/>
                              </a:rPr>
                              <m:t>𝑖𝑠</m:t>
                            </m:r>
                            <m:r>
                              <a:rPr lang="en-US" sz="1200" i="1">
                                <a:latin typeface="Cambria Math" panose="02040503050406030204" pitchFamily="18" charset="0"/>
                              </a:rPr>
                              <m:t> </m:t>
                            </m:r>
                            <m:r>
                              <a:rPr lang="en-US" sz="1200" i="1">
                                <a:latin typeface="Cambria Math" panose="02040503050406030204" pitchFamily="18" charset="0"/>
                              </a:rPr>
                              <m:t>𝑠𝑒𝑙𝑒𝑐𝑡𝑒𝑑</m:t>
                            </m:r>
                          </m:e>
                        </m:d>
                      </m:den>
                    </m:f>
                  </m:oMath>
                </a14:m>
                <a:r>
                  <a:rPr lang="en-US" dirty="0" smtClean="0"/>
                  <a:t> = </a:t>
                </a:r>
                <a14:m>
                  <m:oMath xmlns:m="http://schemas.openxmlformats.org/officeDocument/2006/math">
                    <m:f>
                      <m:fPr>
                        <m:ctrlPr>
                          <a:rPr lang="en-US" sz="1200" i="1" kern="1200" smtClean="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𝑜𝑓</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𝑐𝑙𝑢𝑠𝑡𝑒𝑟𝑠</m:t>
                        </m:r>
                      </m:num>
                      <m:den>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𝑜𝑓</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𝑠𝑒𝑙𝑒𝑐𝑡𝑒𝑑</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𝑐𝑙𝑢𝑠𝑡𝑒𝑟𝑠</m:t>
                        </m:r>
                      </m:den>
                    </m:f>
                  </m:oMath>
                </a14:m>
                <a:r>
                  <a:rPr lang="en-US" dirty="0" smtClean="0"/>
                  <a:t> * </a:t>
                </a:r>
                <a14:m>
                  <m:oMath xmlns:m="http://schemas.openxmlformats.org/officeDocument/2006/math">
                    <m:f>
                      <m:fPr>
                        <m:ctrlPr>
                          <a:rPr lang="en-US" sz="1200" i="1" kern="1200" smtClean="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𝑜𝑓</m:t>
                        </m:r>
                        <m:r>
                          <a:rPr lang="en-US" sz="1200" i="1" kern="120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h𝑜𝑢𝑠𝑒h𝑜𝑙𝑑𝑠</m:t>
                        </m:r>
                      </m:num>
                      <m:den>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𝑜𝑓</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𝑠𝑒𝑙𝑒𝑐𝑡𝑒𝑑</m:t>
                        </m:r>
                        <m:r>
                          <a:rPr lang="en-US" sz="1200" i="1" kern="120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h𝑜𝑢𝑠𝑒h𝑜𝑙𝑑</m:t>
                        </m:r>
                      </m:den>
                    </m:f>
                  </m:oMath>
                </a14:m>
                <a:r>
                  <a:rPr lang="en-US" dirty="0" smtClean="0"/>
                  <a:t> * </a:t>
                </a:r>
                <a14:m>
                  <m:oMath xmlns:m="http://schemas.openxmlformats.org/officeDocument/2006/math">
                    <m:f>
                      <m:fPr>
                        <m:ctrlPr>
                          <a:rPr lang="en-US" sz="1200" i="1" kern="1200" smtClean="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𝑜𝑓</m:t>
                        </m:r>
                        <m:r>
                          <a:rPr lang="en-US" sz="1200" i="1" kern="120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𝑝𝑒𝑜𝑝𝑙𝑒</m:t>
                        </m:r>
                        <m:r>
                          <a:rPr lang="en-US" sz="1200" b="0" i="1" kern="1200" smtClean="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𝑖𝑛</m:t>
                        </m:r>
                        <m:r>
                          <a:rPr lang="en-US" sz="1200" b="0" i="1" kern="1200" smtClean="0">
                            <a:solidFill>
                              <a:schemeClr val="tx1"/>
                            </a:solidFill>
                            <a:effectLst/>
                            <a:latin typeface="Cambria Math" panose="02040503050406030204" pitchFamily="18" charset="0"/>
                            <a:ea typeface="+mn-ea"/>
                            <a:cs typeface="+mn-cs"/>
                          </a:rPr>
                          <m:t> </m:t>
                        </m:r>
                        <m:r>
                          <a:rPr lang="en-US" sz="1200" b="0" i="1" kern="1200" smtClean="0">
                            <a:solidFill>
                              <a:schemeClr val="tx1"/>
                            </a:solidFill>
                            <a:effectLst/>
                            <a:latin typeface="Cambria Math" panose="02040503050406030204" pitchFamily="18" charset="0"/>
                            <a:ea typeface="+mn-ea"/>
                            <a:cs typeface="+mn-cs"/>
                          </a:rPr>
                          <m:t>h𝑜𝑢𝑠𝑒h𝑜𝑙𝑑</m:t>
                        </m:r>
                      </m:num>
                      <m:den>
                        <m:r>
                          <a:rPr lang="en-US" sz="1200" b="0" i="1" kern="1200" smtClean="0">
                            <a:solidFill>
                              <a:schemeClr val="tx1"/>
                            </a:solidFill>
                            <a:effectLst/>
                            <a:latin typeface="Cambria Math" panose="02040503050406030204" pitchFamily="18" charset="0"/>
                            <a:ea typeface="+mn-ea"/>
                            <a:cs typeface="+mn-cs"/>
                          </a:rPr>
                          <m:t>1</m:t>
                        </m:r>
                      </m:den>
                    </m:f>
                  </m:oMath>
                </a14:m>
                <a:r>
                  <a:rPr lang="en-US" dirty="0" smtClean="0"/>
                  <a:t>     (in</a:t>
                </a:r>
                <a:r>
                  <a:rPr lang="en-US" baseline="0" dirty="0" smtClean="0"/>
                  <a:t> our case)</a:t>
                </a:r>
                <a:endParaRPr lang="en-US" dirty="0" smtClean="0"/>
              </a:p>
              <a:p>
                <a:endParaRPr lang="en-US" dirty="0" smtClean="0"/>
              </a:p>
              <a:p>
                <a:r>
                  <a:rPr lang="en-US" dirty="0" smtClean="0"/>
                  <a:t>Stage 1 : </a:t>
                </a:r>
                <a:r>
                  <a:rPr lang="en-US" sz="2900" dirty="0" smtClean="0"/>
                  <a:t>If we did not weight, the probability of selection would not the same for all participants</a:t>
                </a:r>
              </a:p>
              <a:p>
                <a:pPr lvl="1"/>
                <a:r>
                  <a:rPr lang="en-US" sz="2000" dirty="0" smtClean="0"/>
                  <a:t>People from larger clusters would be less likely to be included in the sample</a:t>
                </a:r>
              </a:p>
              <a:p>
                <a:endParaRPr lang="en-US" dirty="0" smtClean="0"/>
              </a:p>
              <a:p>
                <a:r>
                  <a:rPr lang="en-US" sz="2900" dirty="0" smtClean="0"/>
                  <a:t>Stage 2: If we did not weight, the probability of selection would not the same for all participants</a:t>
                </a:r>
              </a:p>
              <a:p>
                <a:pPr lvl="1"/>
                <a:r>
                  <a:rPr lang="en-US" sz="2000" dirty="0" smtClean="0"/>
                  <a:t>People from larger clusters would be less likely to be included in the sample</a:t>
                </a:r>
              </a:p>
              <a:p>
                <a:endParaRPr lang="en-US" dirty="0" smtClean="0"/>
              </a:p>
              <a:p>
                <a:r>
                  <a:rPr lang="en-US" dirty="0" smtClean="0"/>
                  <a:t>Stage 3: </a:t>
                </a:r>
                <a:r>
                  <a:rPr lang="en-US" sz="2200" dirty="0" smtClean="0"/>
                  <a:t>If we didn’t weight, the probability of selection would not be the same for all participants</a:t>
                </a:r>
              </a:p>
              <a:p>
                <a:pPr lvl="1"/>
                <a:r>
                  <a:rPr lang="en-US" sz="1800" dirty="0" smtClean="0"/>
                  <a:t>If 5 eligible people are in a household, each person only has a 20% chance of being selected. </a:t>
                </a:r>
              </a:p>
              <a:p>
                <a:pPr lvl="1"/>
                <a:r>
                  <a:rPr lang="en-US" sz="1800" dirty="0" smtClean="0"/>
                  <a:t>If 1 eligible person is in a household, that person has a 100% chance of being selected</a:t>
                </a:r>
              </a:p>
              <a:p>
                <a:endParaRPr lang="en-US" dirty="0"/>
              </a:p>
            </p:txBody>
          </p:sp>
        </mc:Choice>
        <mc:Fallback xmlns="">
          <p:sp>
            <p:nvSpPr>
              <p:cNvPr id="3" name="Notes Placeholder 2"/>
              <p:cNvSpPr>
                <a:spLocks noGrp="1"/>
              </p:cNvSpPr>
              <p:nvPr>
                <p:ph type="body" idx="1"/>
              </p:nvPr>
            </p:nvSpPr>
            <p:spPr/>
            <p:txBody>
              <a:bodyPr/>
              <a:lstStyle/>
              <a:p>
                <a:r>
                  <a:rPr lang="en-US" sz="1200" i="0">
                    <a:latin typeface="Cambria Math" panose="02040503050406030204" pitchFamily="18" charset="0"/>
                  </a:rPr>
                  <a:t>1</a:t>
                </a:r>
                <a:r>
                  <a:rPr lang="en-US" sz="1200" i="0" smtClean="0">
                    <a:latin typeface="Cambria Math" panose="02040503050406030204" pitchFamily="18" charset="0"/>
                  </a:rPr>
                  <a:t>/(</a:t>
                </a:r>
                <a:r>
                  <a:rPr lang="en-US" sz="1200" i="0">
                    <a:latin typeface="Cambria Math" panose="02040503050406030204" pitchFamily="18" charset="0"/>
                  </a:rPr>
                  <a:t>𝑝(𝑐𝑙𝑢𝑠𝑡𝑒𝑟 𝑖𝑠 𝑠𝑒𝑙𝑒𝑐𝑡𝑒𝑑)</a:t>
                </a:r>
                <a:r>
                  <a:rPr lang="en-US" sz="1200" i="0" smtClean="0">
                    <a:latin typeface="Cambria Math" panose="02040503050406030204" pitchFamily="18" charset="0"/>
                  </a:rPr>
                  <a:t>)</a:t>
                </a:r>
                <a:r>
                  <a:rPr lang="en-US" sz="1200" dirty="0" smtClean="0"/>
                  <a:t> * </a:t>
                </a:r>
                <a:r>
                  <a:rPr lang="en-US" sz="1200" i="0">
                    <a:latin typeface="Cambria Math" panose="02040503050406030204" pitchFamily="18" charset="0"/>
                  </a:rPr>
                  <a:t>1/𝑝(ℎ𝑜𝑢𝑠𝑒ℎ𝑜𝑙𝑑 𝑖𝑠 𝑠𝑒𝑙𝑒𝑐𝑡𝑒𝑑) </a:t>
                </a:r>
                <a:r>
                  <a:rPr lang="en-US" sz="1200" dirty="0" smtClean="0"/>
                  <a:t> * </a:t>
                </a:r>
                <a:r>
                  <a:rPr lang="en-US" sz="1200" i="0">
                    <a:latin typeface="Cambria Math" panose="02040503050406030204" pitchFamily="18" charset="0"/>
                  </a:rPr>
                  <a:t>1/𝑝(𝑝𝑒𝑟𝑠𝑜𝑛 𝑖𝑠 𝑠𝑒𝑙𝑒𝑐𝑡𝑒𝑑) </a:t>
                </a:r>
                <a:r>
                  <a:rPr lang="en-US" dirty="0" smtClean="0"/>
                  <a:t> = </a:t>
                </a:r>
                <a:r>
                  <a:rPr lang="en-US" sz="1200" i="0" kern="1200" smtClean="0">
                    <a:solidFill>
                      <a:schemeClr val="tx1"/>
                    </a:solidFill>
                    <a:effectLst/>
                    <a:latin typeface="+mn-lt"/>
                    <a:ea typeface="+mn-ea"/>
                    <a:cs typeface="+mn-cs"/>
                  </a:rPr>
                  <a:t>(</a:t>
                </a:r>
                <a:r>
                  <a:rPr lang="en-US" sz="1200" i="0" kern="1200">
                    <a:solidFill>
                      <a:schemeClr val="tx1"/>
                    </a:solidFill>
                    <a:effectLst/>
                    <a:latin typeface="+mn-lt"/>
                    <a:ea typeface="+mn-ea"/>
                    <a:cs typeface="+mn-cs"/>
                  </a:rPr>
                  <a:t># 𝑜𝑓 𝑐𝑙𝑢𝑠𝑡𝑒𝑟𝑠</a:t>
                </a:r>
                <a:r>
                  <a:rPr lang="en-US" sz="1200" i="0" kern="1200" smtClean="0">
                    <a:solidFill>
                      <a:schemeClr val="tx1"/>
                    </a:solidFill>
                    <a:effectLst/>
                    <a:latin typeface="+mn-lt"/>
                    <a:ea typeface="+mn-ea"/>
                    <a:cs typeface="+mn-cs"/>
                  </a:rPr>
                  <a:t>)/(</a:t>
                </a:r>
                <a:r>
                  <a:rPr lang="en-US" sz="1200" i="0" kern="1200">
                    <a:solidFill>
                      <a:schemeClr val="tx1"/>
                    </a:solidFill>
                    <a:effectLst/>
                    <a:latin typeface="+mn-lt"/>
                    <a:ea typeface="+mn-ea"/>
                    <a:cs typeface="+mn-cs"/>
                  </a:rPr>
                  <a:t># 𝑜𝑓 𝑠𝑒𝑙𝑒𝑐𝑡𝑒𝑑 𝑐𝑙𝑢𝑠𝑡𝑒𝑟𝑠</a:t>
                </a:r>
                <a:r>
                  <a:rPr lang="en-US" sz="1200" i="0" kern="1200" smtClean="0">
                    <a:solidFill>
                      <a:schemeClr val="tx1"/>
                    </a:solidFill>
                    <a:effectLst/>
                    <a:latin typeface="+mn-lt"/>
                    <a:ea typeface="+mn-ea"/>
                    <a:cs typeface="+mn-cs"/>
                  </a:rPr>
                  <a:t>)</a:t>
                </a:r>
                <a:r>
                  <a:rPr lang="en-US" dirty="0" smtClean="0"/>
                  <a:t> * </a:t>
                </a:r>
                <a:r>
                  <a:rPr lang="en-US" sz="1200" i="0" kern="1200" smtClean="0">
                    <a:solidFill>
                      <a:schemeClr val="tx1"/>
                    </a:solidFill>
                    <a:effectLst/>
                    <a:latin typeface="Cambria Math" panose="02040503050406030204" pitchFamily="18" charset="0"/>
                    <a:ea typeface="+mn-ea"/>
                    <a:cs typeface="+mn-cs"/>
                  </a:rPr>
                  <a:t>(</a:t>
                </a:r>
                <a:r>
                  <a:rPr lang="en-US" sz="1200" i="0" kern="1200">
                    <a:solidFill>
                      <a:schemeClr val="tx1"/>
                    </a:solidFill>
                    <a:effectLst/>
                    <a:latin typeface="Cambria Math" panose="02040503050406030204" pitchFamily="18" charset="0"/>
                    <a:ea typeface="+mn-ea"/>
                    <a:cs typeface="+mn-cs"/>
                  </a:rPr>
                  <a:t># 𝑜𝑓 </a:t>
                </a:r>
                <a:r>
                  <a:rPr lang="en-US" sz="1200" b="0" i="0" kern="1200" smtClean="0">
                    <a:solidFill>
                      <a:schemeClr val="tx1"/>
                    </a:solidFill>
                    <a:effectLst/>
                    <a:latin typeface="Cambria Math" panose="02040503050406030204" pitchFamily="18" charset="0"/>
                    <a:ea typeface="+mn-ea"/>
                    <a:cs typeface="+mn-cs"/>
                  </a:rPr>
                  <a:t>ℎ𝑜𝑢𝑠𝑒ℎ𝑜𝑙𝑑𝑠)/(</a:t>
                </a:r>
                <a:r>
                  <a:rPr lang="en-US" sz="1200" i="0" kern="1200">
                    <a:solidFill>
                      <a:schemeClr val="tx1"/>
                    </a:solidFill>
                    <a:effectLst/>
                    <a:latin typeface="Cambria Math" panose="02040503050406030204" pitchFamily="18" charset="0"/>
                    <a:ea typeface="+mn-ea"/>
                    <a:cs typeface="+mn-cs"/>
                  </a:rPr>
                  <a:t># 𝑜𝑓 𝑠𝑒𝑙𝑒𝑐𝑡𝑒𝑑 </a:t>
                </a:r>
                <a:r>
                  <a:rPr lang="en-US" sz="1200" b="0" i="0" kern="1200" smtClean="0">
                    <a:solidFill>
                      <a:schemeClr val="tx1"/>
                    </a:solidFill>
                    <a:effectLst/>
                    <a:latin typeface="Cambria Math" panose="02040503050406030204" pitchFamily="18" charset="0"/>
                    <a:ea typeface="+mn-ea"/>
                    <a:cs typeface="+mn-cs"/>
                  </a:rPr>
                  <a:t>ℎ𝑜𝑢𝑠𝑒ℎ𝑜𝑙𝑑)</a:t>
                </a:r>
                <a:r>
                  <a:rPr lang="en-US" dirty="0" smtClean="0"/>
                  <a:t> * </a:t>
                </a:r>
                <a:r>
                  <a:rPr lang="en-US" sz="1200" i="0" kern="1200" smtClean="0">
                    <a:solidFill>
                      <a:schemeClr val="tx1"/>
                    </a:solidFill>
                    <a:effectLst/>
                    <a:latin typeface="Cambria Math" panose="02040503050406030204" pitchFamily="18" charset="0"/>
                    <a:ea typeface="+mn-ea"/>
                    <a:cs typeface="+mn-cs"/>
                  </a:rPr>
                  <a:t>(</a:t>
                </a:r>
                <a:r>
                  <a:rPr lang="en-US" sz="1200" i="0" kern="1200">
                    <a:solidFill>
                      <a:schemeClr val="tx1"/>
                    </a:solidFill>
                    <a:effectLst/>
                    <a:latin typeface="Cambria Math" panose="02040503050406030204" pitchFamily="18" charset="0"/>
                    <a:ea typeface="+mn-ea"/>
                    <a:cs typeface="+mn-cs"/>
                  </a:rPr>
                  <a:t># 𝑜𝑓 </a:t>
                </a:r>
                <a:r>
                  <a:rPr lang="en-US" sz="1200" b="0" i="0" kern="1200" smtClean="0">
                    <a:solidFill>
                      <a:schemeClr val="tx1"/>
                    </a:solidFill>
                    <a:effectLst/>
                    <a:latin typeface="Cambria Math" panose="02040503050406030204" pitchFamily="18" charset="0"/>
                    <a:ea typeface="+mn-ea"/>
                    <a:cs typeface="+mn-cs"/>
                  </a:rPr>
                  <a:t>𝑝𝑒𝑜𝑝𝑙𝑒 𝑖𝑛 ℎ𝑜𝑢𝑠𝑒ℎ𝑜𝑙𝑑)/1</a:t>
                </a:r>
                <a:r>
                  <a:rPr lang="en-US" dirty="0" smtClean="0"/>
                  <a:t>     </a:t>
                </a:r>
              </a:p>
              <a:p>
                <a:endParaRPr lang="en-US" dirty="0" smtClean="0"/>
              </a:p>
              <a:p>
                <a:r>
                  <a:rPr lang="en-US" dirty="0" smtClean="0"/>
                  <a:t>Stage 1 : </a:t>
                </a:r>
                <a:r>
                  <a:rPr lang="en-US" sz="2900" dirty="0" smtClean="0"/>
                  <a:t>If we did not weight, the probability of selection would not the same for all participants</a:t>
                </a:r>
              </a:p>
              <a:p>
                <a:pPr lvl="1"/>
                <a:r>
                  <a:rPr lang="en-US" sz="2000" dirty="0" smtClean="0"/>
                  <a:t>People from larger clusters would be less likely to be included in the sample</a:t>
                </a:r>
              </a:p>
              <a:p>
                <a:endParaRPr lang="en-US" dirty="0" smtClean="0"/>
              </a:p>
              <a:p>
                <a:r>
                  <a:rPr lang="en-US" sz="2900" dirty="0" smtClean="0"/>
                  <a:t>Stage 2: If we did not weight, the probability of selection would not the same for all participants</a:t>
                </a:r>
              </a:p>
              <a:p>
                <a:pPr lvl="1"/>
                <a:r>
                  <a:rPr lang="en-US" sz="2000" dirty="0" smtClean="0"/>
                  <a:t>People from larger clusters would be less likely to be included in the sample</a:t>
                </a:r>
              </a:p>
              <a:p>
                <a:endParaRPr lang="en-US" dirty="0" smtClean="0"/>
              </a:p>
              <a:p>
                <a:r>
                  <a:rPr lang="en-US" dirty="0" smtClean="0"/>
                  <a:t>Stage 3: </a:t>
                </a:r>
                <a:r>
                  <a:rPr lang="en-US" sz="2200" dirty="0" smtClean="0"/>
                  <a:t>If we didn’t weight, the probability of selection would not be the same for all participants</a:t>
                </a:r>
              </a:p>
              <a:p>
                <a:pPr lvl="1"/>
                <a:r>
                  <a:rPr lang="en-US" sz="1800" dirty="0" smtClean="0"/>
                  <a:t>If 5 eligible people are in a household, each person only has a 20% chance of being selected. </a:t>
                </a:r>
              </a:p>
              <a:p>
                <a:pPr lvl="1"/>
                <a:r>
                  <a:rPr lang="en-US" sz="1800" dirty="0" smtClean="0"/>
                  <a:t>If 1 eligible person is in a household, that person has a 100% chance of being selected</a:t>
                </a:r>
              </a:p>
              <a:p>
                <a:endParaRPr lang="en-US" dirty="0"/>
              </a:p>
            </p:txBody>
          </p:sp>
        </mc:Fallback>
      </mc:AlternateContent>
      <p:sp>
        <p:nvSpPr>
          <p:cNvPr id="4" name="Slide Number Placeholder 3"/>
          <p:cNvSpPr>
            <a:spLocks noGrp="1"/>
          </p:cNvSpPr>
          <p:nvPr>
            <p:ph type="sldNum" sz="quarter" idx="10"/>
          </p:nvPr>
        </p:nvSpPr>
        <p:spPr/>
        <p:txBody>
          <a:bodyPr/>
          <a:lstStyle/>
          <a:p>
            <a:fld id="{91976257-EA6C-4FA2-AD96-A0F09B1C4847}" type="slidenum">
              <a:rPr lang="en-US" smtClean="0"/>
              <a:t>3</a:t>
            </a:fld>
            <a:endParaRPr lang="en-US"/>
          </a:p>
        </p:txBody>
      </p:sp>
    </p:spTree>
    <p:extLst>
      <p:ext uri="{BB962C8B-B14F-4D97-AF65-F5344CB8AC3E}">
        <p14:creationId xmlns:p14="http://schemas.microsoft.com/office/powerpoint/2010/main" val="348159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again are the formulas</a:t>
            </a:r>
            <a:r>
              <a:rPr lang="en-US" baseline="0" dirty="0" smtClean="0"/>
              <a:t> for stage 1 and stage 2, I think they are pretty self explanatory. The formula for stage 1 is a little bit more explicit here.</a:t>
            </a:r>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4</a:t>
            </a:fld>
            <a:endParaRPr lang="en-US"/>
          </a:p>
        </p:txBody>
      </p:sp>
    </p:spTree>
    <p:extLst>
      <p:ext uri="{BB962C8B-B14F-4D97-AF65-F5344CB8AC3E}">
        <p14:creationId xmlns:p14="http://schemas.microsoft.com/office/powerpoint/2010/main" val="1147769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calibration stage is worth</a:t>
            </a:r>
            <a:r>
              <a:rPr lang="en-US" baseline="0" dirty="0" smtClean="0"/>
              <a:t> discussing a little bit more. Here are the steps for calculating the calibration weight.</a:t>
            </a:r>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5</a:t>
            </a:fld>
            <a:endParaRPr lang="en-US"/>
          </a:p>
        </p:txBody>
      </p:sp>
    </p:spTree>
    <p:extLst>
      <p:ext uri="{BB962C8B-B14F-4D97-AF65-F5344CB8AC3E}">
        <p14:creationId xmlns:p14="http://schemas.microsoft.com/office/powerpoint/2010/main" val="426157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is an example of the population</a:t>
            </a:r>
            <a:r>
              <a:rPr lang="en-US" baseline="0" dirty="0" smtClean="0"/>
              <a:t> cell counts so each of the groups that we are instead in calibrating on. So as an example maybe focus on that top left cell count which shows the population numbers for men under 45 in Tbilisi. </a:t>
            </a:r>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6</a:t>
            </a:fld>
            <a:endParaRPr lang="en-US"/>
          </a:p>
        </p:txBody>
      </p:sp>
    </p:spTree>
    <p:extLst>
      <p:ext uri="{BB962C8B-B14F-4D97-AF65-F5344CB8AC3E}">
        <p14:creationId xmlns:p14="http://schemas.microsoft.com/office/powerpoint/2010/main" val="223080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we have that same population number</a:t>
            </a:r>
            <a:r>
              <a:rPr lang="en-US" baseline="0" dirty="0" smtClean="0"/>
              <a:t> 213,170 in the top row here. We also have the sum of the weights</a:t>
            </a:r>
          </a:p>
          <a:p>
            <a:endParaRPr lang="en-US" baseline="0" dirty="0" smtClean="0"/>
          </a:p>
          <a:p>
            <a:r>
              <a:rPr lang="en-US" dirty="0" smtClean="0"/>
              <a:t>Sum of weights for</a:t>
            </a:r>
            <a:r>
              <a:rPr lang="en-US" baseline="0" dirty="0" smtClean="0"/>
              <a:t> all people in a given “group”</a:t>
            </a:r>
            <a:endParaRPr lang="en-US" dirty="0"/>
          </a:p>
        </p:txBody>
      </p:sp>
      <p:sp>
        <p:nvSpPr>
          <p:cNvPr id="4" name="Slide Number Placeholder 3"/>
          <p:cNvSpPr>
            <a:spLocks noGrp="1"/>
          </p:cNvSpPr>
          <p:nvPr>
            <p:ph type="sldNum" sz="quarter" idx="10"/>
          </p:nvPr>
        </p:nvSpPr>
        <p:spPr/>
        <p:txBody>
          <a:bodyPr/>
          <a:lstStyle/>
          <a:p>
            <a:fld id="{3C87A1FD-7BC0-4AD7-8443-9AFBF1A5C6DD}" type="slidenum">
              <a:rPr lang="en-US" smtClean="0"/>
              <a:t>7</a:t>
            </a:fld>
            <a:endParaRPr lang="en-US"/>
          </a:p>
        </p:txBody>
      </p:sp>
    </p:spTree>
    <p:extLst>
      <p:ext uri="{BB962C8B-B14F-4D97-AF65-F5344CB8AC3E}">
        <p14:creationId xmlns:p14="http://schemas.microsoft.com/office/powerpoint/2010/main" val="2333350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t>/*This is true in the aggregate and also for each subgroup you considered when calibrating. So the sum of all weights should equal the overall population and the sum of the weights within each subgroup should equal the population of that subgroup*/</a:t>
            </a:r>
          </a:p>
          <a:p>
            <a:pPr eaLnBrk="1" hangingPunct="1">
              <a:spcBef>
                <a:spcPct val="0"/>
              </a:spcBef>
            </a:pPr>
            <a:endParaRPr lang="en-US" altLang="en-US" dirty="0" smtClean="0"/>
          </a:p>
          <a:p>
            <a:pPr eaLnBrk="1" hangingPunct="1">
              <a:spcBef>
                <a:spcPct val="0"/>
              </a:spcBef>
            </a:pPr>
            <a:r>
              <a:rPr lang="en-US" altLang="en-US" dirty="0" smtClean="0"/>
              <a:t>And this makes sense if you think about theoretical idea behind a weight. A weight is the number of people in a population a sampled person represents. So you want your weights to sum to the population to ensure your whole population is properly represented.</a:t>
            </a:r>
          </a:p>
          <a:p>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8</a:t>
            </a:fld>
            <a:endParaRPr lang="en-US"/>
          </a:p>
        </p:txBody>
      </p:sp>
    </p:spTree>
    <p:extLst>
      <p:ext uri="{BB962C8B-B14F-4D97-AF65-F5344CB8AC3E}">
        <p14:creationId xmlns:p14="http://schemas.microsoft.com/office/powerpoint/2010/main" val="624801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t>The next stage in the weighting process is to trim your weights.</a:t>
            </a:r>
          </a:p>
          <a:p>
            <a:pPr eaLnBrk="1" hangingPunct="1">
              <a:spcBef>
                <a:spcPct val="0"/>
              </a:spcBef>
            </a:pPr>
            <a:endParaRPr lang="en-US" altLang="en-US" dirty="0" smtClean="0"/>
          </a:p>
          <a:p>
            <a:pPr eaLnBrk="1" hangingPunct="1">
              <a:spcBef>
                <a:spcPct val="0"/>
              </a:spcBef>
            </a:pPr>
            <a:r>
              <a:rPr lang="en-US" altLang="en-US" dirty="0" smtClean="0"/>
              <a:t>So the first thing you want to do is measure the variability in your sampling weights, and to do that you can use a measure called MEFF, which stands for the multiple effect of weighting. The more variation you have in the weights the more variation you will have in your estimate. In an ideal world, you </a:t>
            </a:r>
            <a:r>
              <a:rPr lang="en-US" altLang="en-US" dirty="0" err="1" smtClean="0"/>
              <a:t>wouldn</a:t>
            </a:r>
            <a:r>
              <a:rPr lang="ja-JP" altLang="en-US" dirty="0" smtClean="0"/>
              <a:t>’</a:t>
            </a:r>
            <a:r>
              <a:rPr lang="en-US" altLang="ja-JP" dirty="0" smtClean="0"/>
              <a:t>t any variability in your weights, you would want all of your weights to be equal to 1, which would be the equivalent of sampling the entire population. In reality you will always have variability but you want to limit the amount of variability</a:t>
            </a:r>
            <a:r>
              <a:rPr lang="en-US" altLang="ja-JP" dirty="0" smtClean="0"/>
              <a:t>.</a:t>
            </a:r>
            <a:r>
              <a:rPr lang="en-US" altLang="ja-JP" baseline="0" dirty="0" smtClean="0"/>
              <a:t> If you have a high MEFF, say something above 2, then you should consider trimming or truncating your weights. </a:t>
            </a:r>
            <a:endParaRPr lang="en-US" altLang="ja-JP" dirty="0" smtClean="0"/>
          </a:p>
          <a:p>
            <a:pPr eaLnBrk="1" hangingPunct="1">
              <a:spcBef>
                <a:spcPct val="0"/>
              </a:spcBef>
            </a:pPr>
            <a:endParaRPr lang="en-US" altLang="en-US" dirty="0" smtClean="0"/>
          </a:p>
          <a:p>
            <a:pPr eaLnBrk="1" hangingPunct="1">
              <a:spcBef>
                <a:spcPct val="0"/>
              </a:spcBef>
            </a:pPr>
            <a:r>
              <a:rPr lang="en-US" altLang="en-US" dirty="0" smtClean="0"/>
              <a:t>To do that, you can trim your some of your most extreme weights. If the 5</a:t>
            </a:r>
            <a:r>
              <a:rPr lang="en-US" altLang="en-US" baseline="30000" dirty="0" smtClean="0"/>
              <a:t>th</a:t>
            </a:r>
            <a:r>
              <a:rPr lang="en-US" altLang="en-US" dirty="0" smtClean="0"/>
              <a:t> percentile of your weights is 100 and the 95</a:t>
            </a:r>
            <a:r>
              <a:rPr lang="en-US" altLang="en-US" baseline="30000" dirty="0" smtClean="0"/>
              <a:t>th</a:t>
            </a:r>
            <a:r>
              <a:rPr lang="en-US" altLang="en-US" dirty="0" smtClean="0"/>
              <a:t> percentile is 5000, you could set any weight below 100 to be equal to 100 and any weight above 5000 to be equal to 5000. </a:t>
            </a:r>
          </a:p>
          <a:p>
            <a:pPr eaLnBrk="1" hangingPunct="1">
              <a:spcBef>
                <a:spcPct val="0"/>
              </a:spcBef>
            </a:pPr>
            <a:endParaRPr lang="en-US" altLang="en-US" dirty="0" smtClean="0"/>
          </a:p>
          <a:p>
            <a:pPr eaLnBrk="1" hangingPunct="1">
              <a:spcBef>
                <a:spcPct val="0"/>
              </a:spcBef>
            </a:pPr>
            <a:r>
              <a:rPr lang="en-US" altLang="en-US" dirty="0" smtClean="0"/>
              <a:t>When you do this, you will introduce some bias to your estimate, but if you can gain precision it might be worth it. So one thing we measure in the mean squared error, which is the combination of error from bias and error from variability. </a:t>
            </a:r>
            <a:r>
              <a:rPr lang="en-US" altLang="en-US" dirty="0" smtClean="0"/>
              <a:t>If</a:t>
            </a:r>
            <a:r>
              <a:rPr lang="en-US" altLang="en-US" baseline="0" dirty="0" smtClean="0"/>
              <a:t> trimming your weights decreases your MSE, then it might be worth doing.</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91976257-EA6C-4FA2-AD96-A0F09B1C4847}" type="slidenum">
              <a:rPr lang="en-US" smtClean="0"/>
              <a:t>9</a:t>
            </a:fld>
            <a:endParaRPr lang="en-US"/>
          </a:p>
        </p:txBody>
      </p:sp>
    </p:spTree>
    <p:extLst>
      <p:ext uri="{BB962C8B-B14F-4D97-AF65-F5344CB8AC3E}">
        <p14:creationId xmlns:p14="http://schemas.microsoft.com/office/powerpoint/2010/main" val="2557556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FB92FB-C864-4D8A-8A3D-6D5279D0DCC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41085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FB92FB-C864-4D8A-8A3D-6D5279D0DCC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157499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FB92FB-C864-4D8A-8A3D-6D5279D0DCC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4218721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96BAD48-B91B-4DD2-84A2-C4748BD19959}" type="slidenum">
              <a:rPr lang="en-US" smtClean="0">
                <a:solidFill>
                  <a:srgbClr val="000000"/>
                </a:solidFill>
              </a:rPr>
              <a:pPr/>
              <a:t>‹#›</a:t>
            </a:fld>
            <a:endParaRPr lang="en-US">
              <a:solidFill>
                <a:srgbClr val="000000"/>
              </a:solidFill>
            </a:endParaRPr>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500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1432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326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38092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8" name="Footer Placeholder 7"/>
          <p:cNvSpPr>
            <a:spLocks noGrp="1"/>
          </p:cNvSpPr>
          <p:nvPr>
            <p:ph type="ftr" sz="quarter" idx="11"/>
          </p:nvPr>
        </p:nvSpPr>
        <p:spPr/>
        <p:txBody>
          <a:bodyPr/>
          <a:lstStyle/>
          <a:p>
            <a:endParaRPr lang="en-US">
              <a:solidFill>
                <a:srgbClr val="000000"/>
              </a:solidFill>
            </a:endParaRPr>
          </a:p>
        </p:txBody>
      </p:sp>
      <p:sp>
        <p:nvSpPr>
          <p:cNvPr id="9" name="Slide Number Placeholder 8"/>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1255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5" name="Slide Number Placeholder 4"/>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38779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92991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34796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FB92FB-C864-4D8A-8A3D-6D5279D0DCC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2770359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20759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62989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37872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FB92FB-C864-4D8A-8A3D-6D5279D0DCC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168321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FB92FB-C864-4D8A-8A3D-6D5279D0DCCE}" type="datetimeFigureOut">
              <a:rPr lang="en-US" smtClean="0"/>
              <a:t>8/28/2016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263908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FB92FB-C864-4D8A-8A3D-6D5279D0DCCE}" type="datetimeFigureOut">
              <a:rPr lang="en-US" smtClean="0"/>
              <a:t>8/28/2016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339032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B92FB-C864-4D8A-8A3D-6D5279D0DCCE}" type="datetimeFigureOut">
              <a:rPr lang="en-US" smtClean="0"/>
              <a:t>8/28/2016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3927598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B92FB-C864-4D8A-8A3D-6D5279D0DCCE}" type="datetimeFigureOut">
              <a:rPr lang="en-US" smtClean="0"/>
              <a:t>8/28/2016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15423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FB92FB-C864-4D8A-8A3D-6D5279D0DCCE}" type="datetimeFigureOut">
              <a:rPr lang="en-US" smtClean="0"/>
              <a:t>8/28/2016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409197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FB92FB-C864-4D8A-8A3D-6D5279D0DCCE}" type="datetimeFigureOut">
              <a:rPr lang="en-US" smtClean="0"/>
              <a:t>8/28/2016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F1D498-43A2-4DE2-BA2D-9C5D3B5EF1B7}" type="slidenum">
              <a:rPr lang="en-US" smtClean="0"/>
              <a:t>‹#›</a:t>
            </a:fld>
            <a:endParaRPr lang="en-US"/>
          </a:p>
        </p:txBody>
      </p:sp>
    </p:spTree>
    <p:extLst>
      <p:ext uri="{BB962C8B-B14F-4D97-AF65-F5344CB8AC3E}">
        <p14:creationId xmlns:p14="http://schemas.microsoft.com/office/powerpoint/2010/main" val="614377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FB92FB-C864-4D8A-8A3D-6D5279D0DCCE}" type="datetimeFigureOut">
              <a:rPr lang="en-US" smtClean="0"/>
              <a:t>8/28/2016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F1D498-43A2-4DE2-BA2D-9C5D3B5EF1B7}" type="slidenum">
              <a:rPr lang="en-US" smtClean="0"/>
              <a:t>‹#›</a:t>
            </a:fld>
            <a:endParaRPr lang="en-US"/>
          </a:p>
        </p:txBody>
      </p:sp>
    </p:spTree>
    <p:extLst>
      <p:ext uri="{BB962C8B-B14F-4D97-AF65-F5344CB8AC3E}">
        <p14:creationId xmlns:p14="http://schemas.microsoft.com/office/powerpoint/2010/main" val="175979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B4BF5C4F-88BB-4D9D-BEB0-2E10DB42C6A4}" type="datetimeFigureOut">
              <a:rPr lang="en-US" smtClean="0">
                <a:solidFill>
                  <a:srgbClr val="000000"/>
                </a:solidFill>
              </a:rPr>
              <a:pPr/>
              <a:t>8/28/2016</a:t>
            </a:fld>
            <a:endParaRPr lang="en-US">
              <a:solidFill>
                <a:srgbClr val="000000"/>
              </a:solidFill>
            </a:endParaRP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solidFill>
                <a:srgbClr val="000000"/>
              </a:solidFill>
            </a:endParaRP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B96BAD48-B91B-4DD2-84A2-C4748BD1995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355338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3600" y="2295525"/>
            <a:ext cx="5842000" cy="1325563"/>
          </a:xfrm>
        </p:spPr>
        <p:txBody>
          <a:bodyPr>
            <a:normAutofit/>
          </a:bodyPr>
          <a:lstStyle/>
          <a:p>
            <a:r>
              <a:rPr lang="en-US" dirty="0" smtClean="0"/>
              <a:t>Analysis of Survey Data</a:t>
            </a:r>
            <a:endParaRPr lang="en-US" dirty="0"/>
          </a:p>
        </p:txBody>
      </p:sp>
      <p:sp>
        <p:nvSpPr>
          <p:cNvPr id="4" name="Rectangle 3"/>
          <p:cNvSpPr/>
          <p:nvPr/>
        </p:nvSpPr>
        <p:spPr>
          <a:xfrm flipV="1">
            <a:off x="3539067" y="3314701"/>
            <a:ext cx="5080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4690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endParaRPr lang="en-US" dirty="0"/>
          </a:p>
        </p:txBody>
      </p:sp>
      <p:sp>
        <p:nvSpPr>
          <p:cNvPr id="3" name="Content Placeholder 2"/>
          <p:cNvSpPr>
            <a:spLocks noGrp="1"/>
          </p:cNvSpPr>
          <p:nvPr>
            <p:ph idx="1"/>
          </p:nvPr>
        </p:nvSpPr>
        <p:spPr>
          <a:xfrm>
            <a:off x="546100" y="1690688"/>
            <a:ext cx="11277600" cy="4351338"/>
          </a:xfrm>
        </p:spPr>
        <p:txBody>
          <a:bodyPr>
            <a:normAutofit/>
          </a:bodyPr>
          <a:lstStyle/>
          <a:p>
            <a:r>
              <a:rPr lang="en-US" sz="2400" dirty="0" smtClean="0"/>
              <a:t>Numerous statistical packages can be used to analyze complex survey data</a:t>
            </a:r>
          </a:p>
          <a:p>
            <a:pPr lvl="1"/>
            <a:r>
              <a:rPr lang="en-US" sz="2000" dirty="0" smtClean="0"/>
              <a:t>SAS</a:t>
            </a:r>
          </a:p>
          <a:p>
            <a:pPr lvl="1"/>
            <a:r>
              <a:rPr lang="en-US" sz="2000" dirty="0" smtClean="0"/>
              <a:t>SUDAAN</a:t>
            </a:r>
          </a:p>
          <a:p>
            <a:pPr lvl="1"/>
            <a:r>
              <a:rPr lang="en-US" sz="2000" dirty="0" smtClean="0"/>
              <a:t>SPSS</a:t>
            </a:r>
          </a:p>
          <a:p>
            <a:pPr lvl="1"/>
            <a:r>
              <a:rPr lang="en-US" sz="2000" dirty="0" smtClean="0"/>
              <a:t>STATA</a:t>
            </a:r>
          </a:p>
          <a:p>
            <a:pPr lvl="1"/>
            <a:r>
              <a:rPr lang="en-US" sz="2000" dirty="0" smtClean="0"/>
              <a:t>R</a:t>
            </a:r>
          </a:p>
          <a:p>
            <a:pPr lvl="1"/>
            <a:endParaRPr lang="en-US" sz="2000" dirty="0"/>
          </a:p>
          <a:p>
            <a:r>
              <a:rPr lang="en-US" sz="2400" dirty="0" smtClean="0"/>
              <a:t>Today we will show examples in SAS and SPSS</a:t>
            </a:r>
            <a:endParaRPr lang="en-US" sz="2400" dirty="0"/>
          </a:p>
          <a:p>
            <a:pPr marL="457200" lvl="1" indent="0">
              <a:buNone/>
            </a:pPr>
            <a:endParaRPr lang="en-US" sz="2000" dirty="0" smtClean="0"/>
          </a:p>
          <a:p>
            <a:pPr lvl="1"/>
            <a:endParaRPr lang="en-US" sz="2000" dirty="0" smtClean="0"/>
          </a:p>
          <a:p>
            <a:pPr marL="0" indent="0">
              <a:buNone/>
            </a:pPr>
            <a:endParaRPr lang="en-US" dirty="0" smtClean="0"/>
          </a:p>
          <a:p>
            <a:pPr marL="0" indent="0">
              <a:buNone/>
            </a:pPr>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SAS code – categorical variable</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b="1" dirty="0" smtClean="0">
                <a:solidFill>
                  <a:srgbClr val="000080"/>
                </a:solidFill>
                <a:latin typeface="Courier New" panose="02070309020205020404" pitchFamily="49" charset="0"/>
              </a:rPr>
              <a:t>proc</a:t>
            </a:r>
            <a:r>
              <a:rPr lang="en-US" b="0" dirty="0" smtClean="0">
                <a:solidFill>
                  <a:srgbClr val="000000"/>
                </a:solidFill>
                <a:latin typeface="Courier New" panose="02070309020205020404" pitchFamily="49" charset="0"/>
              </a:rPr>
              <a:t> </a:t>
            </a:r>
            <a:r>
              <a:rPr lang="en-US" b="1" dirty="0" err="1" smtClean="0">
                <a:solidFill>
                  <a:srgbClr val="000080"/>
                </a:solidFill>
                <a:latin typeface="Courier New" panose="02070309020205020404" pitchFamily="49" charset="0"/>
              </a:rPr>
              <a:t>surveyfreq</a:t>
            </a:r>
            <a:r>
              <a:rPr lang="en-US" b="0" dirty="0" smtClean="0">
                <a:solidFill>
                  <a:srgbClr val="000000"/>
                </a:solidFill>
                <a:latin typeface="Courier New" panose="02070309020205020404" pitchFamily="49" charset="0"/>
              </a:rPr>
              <a:t> </a:t>
            </a:r>
            <a:r>
              <a:rPr lang="en-US" b="0" dirty="0" smtClean="0">
                <a:solidFill>
                  <a:srgbClr val="0000FF"/>
                </a:solidFill>
                <a:latin typeface="Courier New" panose="02070309020205020404" pitchFamily="49" charset="0"/>
              </a:rPr>
              <a:t>data</a:t>
            </a:r>
            <a:r>
              <a:rPr lang="en-US" b="0" dirty="0" smtClean="0">
                <a:solidFill>
                  <a:srgbClr val="000000"/>
                </a:solidFill>
                <a:latin typeface="Courier New" panose="02070309020205020404" pitchFamily="49" charset="0"/>
              </a:rPr>
              <a:t>=</a:t>
            </a:r>
            <a:r>
              <a:rPr lang="en-US" b="0" dirty="0" err="1" smtClean="0">
                <a:solidFill>
                  <a:srgbClr val="000000"/>
                </a:solidFill>
                <a:latin typeface="Courier New" panose="02070309020205020404" pitchFamily="49" charset="0"/>
              </a:rPr>
              <a:t>final.hepvar</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stratum</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final_stratum</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cluster</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final_cluster</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weight</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final_weight</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tables</a:t>
            </a:r>
            <a:r>
              <a:rPr lang="en-US" b="0" dirty="0" smtClean="0">
                <a:solidFill>
                  <a:srgbClr val="000000"/>
                </a:solidFill>
                <a:latin typeface="Courier New" panose="02070309020205020404" pitchFamily="49" charset="0"/>
              </a:rPr>
              <a:t> gender * </a:t>
            </a:r>
            <a:r>
              <a:rPr lang="en-US" b="0" dirty="0" err="1" smtClean="0">
                <a:solidFill>
                  <a:srgbClr val="000000"/>
                </a:solidFill>
                <a:latin typeface="Courier New" panose="02070309020205020404" pitchFamily="49" charset="0"/>
              </a:rPr>
              <a:t>ahcv_posneg</a:t>
            </a:r>
            <a:r>
              <a:rPr lang="en-US" b="0" dirty="0" smtClean="0">
                <a:solidFill>
                  <a:srgbClr val="000000"/>
                </a:solidFill>
                <a:latin typeface="Courier New" panose="02070309020205020404" pitchFamily="49" charset="0"/>
              </a:rPr>
              <a:t>   / </a:t>
            </a:r>
            <a:r>
              <a:rPr lang="en-US" b="0" dirty="0" smtClean="0">
                <a:solidFill>
                  <a:srgbClr val="0000FF"/>
                </a:solidFill>
                <a:latin typeface="Courier New" panose="02070309020205020404" pitchFamily="49" charset="0"/>
              </a:rPr>
              <a:t>row</a:t>
            </a:r>
            <a:r>
              <a:rPr lang="en-US" b="0" dirty="0" smtClean="0">
                <a:solidFill>
                  <a:srgbClr val="000000"/>
                </a:solidFill>
                <a:latin typeface="Courier New" panose="02070309020205020404" pitchFamily="49" charset="0"/>
              </a:rPr>
              <a:t> </a:t>
            </a:r>
            <a:r>
              <a:rPr lang="en-US" b="0" dirty="0" smtClean="0">
                <a:solidFill>
                  <a:srgbClr val="0000FF"/>
                </a:solidFill>
                <a:latin typeface="Courier New" panose="02070309020205020404" pitchFamily="49" charset="0"/>
              </a:rPr>
              <a:t>cl</a:t>
            </a:r>
            <a:r>
              <a:rPr lang="en-US" b="0" dirty="0" smtClean="0">
                <a:solidFill>
                  <a:srgbClr val="000000"/>
                </a:solidFill>
                <a:latin typeface="Courier New" panose="02070309020205020404" pitchFamily="49" charset="0"/>
              </a:rPr>
              <a:t>;</a:t>
            </a:r>
          </a:p>
          <a:p>
            <a:pPr marL="0" indent="0">
              <a:buNone/>
            </a:pPr>
            <a:r>
              <a:rPr lang="en-US" b="1" dirty="0" smtClean="0">
                <a:solidFill>
                  <a:srgbClr val="000080"/>
                </a:solidFill>
                <a:latin typeface="Courier New" panose="02070309020205020404" pitchFamily="49" charset="0"/>
              </a:rPr>
              <a:t>run</a:t>
            </a:r>
            <a:r>
              <a:rPr lang="en-US" b="0" dirty="0" smtClean="0">
                <a:solidFill>
                  <a:srgbClr val="000000"/>
                </a:solidFill>
                <a:latin typeface="Courier New" panose="02070309020205020404" pitchFamily="49" charset="0"/>
              </a:rPr>
              <a:t>;</a:t>
            </a:r>
          </a:p>
          <a:p>
            <a:pPr marL="0" indent="0">
              <a:buNone/>
            </a:pPr>
            <a:endParaRPr lang="en-US" b="0"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proc</a:t>
            </a:r>
            <a:r>
              <a:rPr lang="en-US" b="0" dirty="0" smtClean="0">
                <a:solidFill>
                  <a:srgbClr val="000000"/>
                </a:solidFill>
                <a:latin typeface="Courier New" panose="02070309020205020404" pitchFamily="49" charset="0"/>
              </a:rPr>
              <a:t> </a:t>
            </a:r>
            <a:r>
              <a:rPr lang="en-US" b="1" dirty="0" err="1" smtClean="0">
                <a:solidFill>
                  <a:srgbClr val="000080"/>
                </a:solidFill>
                <a:latin typeface="Courier New" panose="02070309020205020404" pitchFamily="49" charset="0"/>
              </a:rPr>
              <a:t>surveylogistic</a:t>
            </a:r>
            <a:r>
              <a:rPr lang="en-US" b="0" dirty="0" smtClean="0">
                <a:solidFill>
                  <a:srgbClr val="000000"/>
                </a:solidFill>
                <a:latin typeface="Courier New" panose="02070309020205020404" pitchFamily="49" charset="0"/>
              </a:rPr>
              <a:t> </a:t>
            </a:r>
            <a:r>
              <a:rPr lang="en-US" b="0" dirty="0" smtClean="0">
                <a:solidFill>
                  <a:srgbClr val="0000FF"/>
                </a:solidFill>
                <a:latin typeface="Courier New" panose="02070309020205020404" pitchFamily="49" charset="0"/>
              </a:rPr>
              <a:t>data</a:t>
            </a:r>
            <a:r>
              <a:rPr lang="en-US" b="0" dirty="0" smtClean="0">
                <a:solidFill>
                  <a:srgbClr val="000000"/>
                </a:solidFill>
                <a:latin typeface="Courier New" panose="02070309020205020404" pitchFamily="49" charset="0"/>
              </a:rPr>
              <a:t>=</a:t>
            </a:r>
            <a:r>
              <a:rPr lang="en-US" b="0" dirty="0" err="1" smtClean="0">
                <a:solidFill>
                  <a:srgbClr val="000000"/>
                </a:solidFill>
                <a:latin typeface="Courier New" panose="02070309020205020404" pitchFamily="49" charset="0"/>
              </a:rPr>
              <a:t>final.hepvar</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stratum</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final_stratum</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cluster</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final_cluster</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weight</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final_weight</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class</a:t>
            </a:r>
            <a:r>
              <a:rPr lang="en-US" b="0" dirty="0" smtClean="0">
                <a:solidFill>
                  <a:srgbClr val="000000"/>
                </a:solidFill>
                <a:latin typeface="Courier New" panose="02070309020205020404" pitchFamily="49" charset="0"/>
              </a:rPr>
              <a:t>  gender (</a:t>
            </a:r>
            <a:r>
              <a:rPr lang="en-US" b="0" dirty="0" smtClean="0">
                <a:solidFill>
                  <a:srgbClr val="0000FF"/>
                </a:solidFill>
                <a:latin typeface="Courier New" panose="02070309020205020404" pitchFamily="49" charset="0"/>
              </a:rPr>
              <a:t>ref</a:t>
            </a:r>
            <a:r>
              <a:rPr lang="en-US" b="0" dirty="0" smtClean="0">
                <a:solidFill>
                  <a:srgbClr val="000000"/>
                </a:solidFill>
                <a:latin typeface="Courier New" panose="02070309020205020404" pitchFamily="49" charset="0"/>
              </a:rPr>
              <a:t>=</a:t>
            </a:r>
            <a:r>
              <a:rPr lang="en-US" b="0" dirty="0" smtClean="0">
                <a:solidFill>
                  <a:srgbClr val="800080"/>
                </a:solidFill>
                <a:latin typeface="Courier New" panose="02070309020205020404" pitchFamily="49" charset="0"/>
              </a:rPr>
              <a:t>"Female"</a:t>
            </a:r>
            <a:r>
              <a:rPr lang="en-US" b="0" dirty="0" smtClean="0">
                <a:solidFill>
                  <a:srgbClr val="000000"/>
                </a:solidFill>
                <a:latin typeface="Courier New" panose="02070309020205020404" pitchFamily="49" charset="0"/>
              </a:rPr>
              <a:t>  </a:t>
            </a:r>
            <a:r>
              <a:rPr lang="en-US" b="0" dirty="0" err="1" smtClean="0">
                <a:solidFill>
                  <a:srgbClr val="0000FF"/>
                </a:solidFill>
                <a:latin typeface="Courier New" panose="02070309020205020404" pitchFamily="49" charset="0"/>
              </a:rPr>
              <a:t>param</a:t>
            </a:r>
            <a:r>
              <a:rPr lang="en-US" b="0" dirty="0" smtClean="0">
                <a:solidFill>
                  <a:srgbClr val="000000"/>
                </a:solidFill>
                <a:latin typeface="Courier New" panose="02070309020205020404" pitchFamily="49" charset="0"/>
              </a:rPr>
              <a:t>=ref);</a:t>
            </a:r>
          </a:p>
          <a:p>
            <a:pPr marL="0" indent="0">
              <a:buNone/>
            </a:pPr>
            <a:r>
              <a:rPr lang="en-US" b="0" dirty="0" smtClean="0">
                <a:solidFill>
                  <a:srgbClr val="0000FF"/>
                </a:solidFill>
                <a:latin typeface="Courier New" panose="02070309020205020404" pitchFamily="49" charset="0"/>
              </a:rPr>
              <a:t>model</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ahcv_posneg</a:t>
            </a:r>
            <a:r>
              <a:rPr lang="en-US" b="0" dirty="0" smtClean="0">
                <a:solidFill>
                  <a:srgbClr val="000000"/>
                </a:solidFill>
                <a:latin typeface="Courier New" panose="02070309020205020404" pitchFamily="49" charset="0"/>
              </a:rPr>
              <a:t> (</a:t>
            </a:r>
            <a:r>
              <a:rPr lang="en-US" b="0" dirty="0" smtClean="0">
                <a:solidFill>
                  <a:srgbClr val="0000FF"/>
                </a:solidFill>
                <a:latin typeface="Courier New" panose="02070309020205020404" pitchFamily="49" charset="0"/>
              </a:rPr>
              <a:t>event</a:t>
            </a:r>
            <a:r>
              <a:rPr lang="en-US" b="0" dirty="0" smtClean="0">
                <a:solidFill>
                  <a:srgbClr val="000000"/>
                </a:solidFill>
                <a:latin typeface="Courier New" panose="02070309020205020404" pitchFamily="49" charset="0"/>
              </a:rPr>
              <a:t>=</a:t>
            </a:r>
            <a:r>
              <a:rPr lang="en-US" b="0" dirty="0" smtClean="0">
                <a:solidFill>
                  <a:srgbClr val="800080"/>
                </a:solidFill>
                <a:latin typeface="Courier New" panose="02070309020205020404" pitchFamily="49" charset="0"/>
              </a:rPr>
              <a:t>"+"</a:t>
            </a:r>
            <a:r>
              <a:rPr lang="en-US" b="0" dirty="0" smtClean="0">
                <a:solidFill>
                  <a:srgbClr val="000000"/>
                </a:solidFill>
                <a:latin typeface="Courier New" panose="02070309020205020404" pitchFamily="49" charset="0"/>
              </a:rPr>
              <a:t>) =  gender ;</a:t>
            </a:r>
          </a:p>
          <a:p>
            <a:pPr marL="0" indent="0">
              <a:buNone/>
            </a:pPr>
            <a:r>
              <a:rPr lang="en-US" b="1" dirty="0" smtClean="0">
                <a:solidFill>
                  <a:srgbClr val="000080"/>
                </a:solidFill>
                <a:latin typeface="Courier New" panose="02070309020205020404" pitchFamily="49" charset="0"/>
              </a:rPr>
              <a:t>run</a:t>
            </a:r>
            <a:r>
              <a:rPr lang="en-US" b="0" dirty="0" smtClean="0">
                <a:solidFill>
                  <a:srgbClr val="000000"/>
                </a:solidFill>
                <a:latin typeface="Courier New" panose="02070309020205020404" pitchFamily="49" charset="0"/>
              </a:rPr>
              <a:t>;</a:t>
            </a:r>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658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 Output</a:t>
            </a:r>
            <a:endParaRPr lang="en-US" dirty="0"/>
          </a:p>
        </p:txBody>
      </p:sp>
      <p:pic>
        <p:nvPicPr>
          <p:cNvPr id="6" name="Picture 5"/>
          <p:cNvPicPr>
            <a:picLocks noChangeAspect="1"/>
          </p:cNvPicPr>
          <p:nvPr/>
        </p:nvPicPr>
        <p:blipFill>
          <a:blip r:embed="rId2"/>
          <a:stretch>
            <a:fillRect/>
          </a:stretch>
        </p:blipFill>
        <p:spPr>
          <a:xfrm>
            <a:off x="984965" y="1868804"/>
            <a:ext cx="10222069" cy="3640455"/>
          </a:xfrm>
          <a:prstGeom prst="rect">
            <a:avLst/>
          </a:prstGeom>
        </p:spPr>
      </p:pic>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981043" y="2658113"/>
            <a:ext cx="596900" cy="2447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35886" y="2658113"/>
            <a:ext cx="1589313" cy="2447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535886" y="3477260"/>
            <a:ext cx="1589313" cy="2447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981043" y="3477260"/>
            <a:ext cx="596900" cy="2447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070929" y="4311832"/>
            <a:ext cx="596900" cy="2447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91730" y="4322123"/>
            <a:ext cx="1589313" cy="2447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47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0" grpId="0" animBg="1"/>
      <p:bldP spid="10" grpId="1" animBg="1"/>
      <p:bldP spid="11" grpId="0" animBg="1"/>
      <p:bldP spid="11" grpId="1"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3213" y="1437301"/>
            <a:ext cx="5442173" cy="5078757"/>
          </a:xfrm>
        </p:spPr>
      </p:pic>
      <p:sp>
        <p:nvSpPr>
          <p:cNvPr id="5" name="Rectangle 4"/>
          <p:cNvSpPr/>
          <p:nvPr/>
        </p:nvSpPr>
        <p:spPr>
          <a:xfrm>
            <a:off x="808142" y="1123403"/>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922361" y="1117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SAS Output</a:t>
            </a:r>
            <a:endParaRPr lang="en-US" dirty="0"/>
          </a:p>
        </p:txBody>
      </p:sp>
      <p:sp>
        <p:nvSpPr>
          <p:cNvPr id="7" name="Rectangle 6"/>
          <p:cNvSpPr/>
          <p:nvPr/>
        </p:nvSpPr>
        <p:spPr>
          <a:xfrm>
            <a:off x="5573486" y="4515942"/>
            <a:ext cx="899886" cy="2737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73373" y="4515942"/>
            <a:ext cx="1146628" cy="2737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57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4826"/>
            <a:ext cx="10515600" cy="5912137"/>
          </a:xfrm>
          <a:prstGeom prst="rect">
            <a:avLst/>
          </a:prstGeom>
        </p:spPr>
      </p:pic>
      <p:sp>
        <p:nvSpPr>
          <p:cNvPr id="5" name="Right Arrow 4"/>
          <p:cNvSpPr/>
          <p:nvPr/>
        </p:nvSpPr>
        <p:spPr>
          <a:xfrm rot="10800000">
            <a:off x="5987707" y="2625584"/>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4018699" y="4204448"/>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3171355" y="443216"/>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9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5322"/>
            <a:ext cx="10530109" cy="5911641"/>
          </a:xfrm>
          <a:prstGeom prst="rect">
            <a:avLst/>
          </a:prstGeom>
        </p:spPr>
      </p:pic>
      <p:sp>
        <p:nvSpPr>
          <p:cNvPr id="5" name="Right Arrow 4"/>
          <p:cNvSpPr/>
          <p:nvPr/>
        </p:nvSpPr>
        <p:spPr>
          <a:xfrm rot="10800000">
            <a:off x="8879361" y="2727422"/>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5657805" y="2439476"/>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40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1374"/>
            <a:ext cx="10536099" cy="5925589"/>
          </a:xfrm>
          <a:prstGeom prst="rect">
            <a:avLst/>
          </a:prstGeom>
        </p:spPr>
      </p:pic>
      <p:sp>
        <p:nvSpPr>
          <p:cNvPr id="5" name="Right Arrow 4"/>
          <p:cNvSpPr/>
          <p:nvPr/>
        </p:nvSpPr>
        <p:spPr>
          <a:xfrm rot="10800000">
            <a:off x="6781621" y="4186159"/>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9786949" y="4186796"/>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54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Content Placeholder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9178"/>
            <a:ext cx="10515600" cy="5914060"/>
          </a:xfrm>
          <a:prstGeom prst="rect">
            <a:avLst/>
          </a:prstGeom>
        </p:spPr>
      </p:pic>
      <p:sp>
        <p:nvSpPr>
          <p:cNvPr id="6" name="Right Arrow 5"/>
          <p:cNvSpPr/>
          <p:nvPr/>
        </p:nvSpPr>
        <p:spPr>
          <a:xfrm rot="10800000">
            <a:off x="7493931" y="2277467"/>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7493931" y="3132674"/>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7493931" y="3987881"/>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0800000">
            <a:off x="5767533" y="4920569"/>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1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1938"/>
            <a:ext cx="10515600" cy="5915026"/>
          </a:xfrm>
          <a:prstGeom prst="rect">
            <a:avLst/>
          </a:prstGeom>
        </p:spPr>
      </p:pic>
      <p:sp>
        <p:nvSpPr>
          <p:cNvPr id="5" name="Right Arrow 4"/>
          <p:cNvSpPr/>
          <p:nvPr/>
        </p:nvSpPr>
        <p:spPr>
          <a:xfrm rot="10800000">
            <a:off x="5704422" y="4906525"/>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6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3468"/>
            <a:ext cx="10515600" cy="5903496"/>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ight Arrow 4"/>
          <p:cNvSpPr/>
          <p:nvPr/>
        </p:nvSpPr>
        <p:spPr>
          <a:xfrm rot="10800000">
            <a:off x="5765381" y="4914413"/>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93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61925"/>
            <a:ext cx="10515600" cy="1069975"/>
          </a:xfrm>
        </p:spPr>
        <p:txBody>
          <a:bodyPr>
            <a:normAutofit/>
          </a:bodyPr>
          <a:lstStyle/>
          <a:p>
            <a:r>
              <a:rPr lang="en-US" dirty="0" smtClean="0"/>
              <a:t>General </a:t>
            </a:r>
            <a:r>
              <a:rPr lang="en-US" dirty="0"/>
              <a:t>w</a:t>
            </a:r>
            <a:r>
              <a:rPr lang="en-US" dirty="0" smtClean="0"/>
              <a:t>eighting process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397000" y="1231900"/>
                <a:ext cx="9334500" cy="5225020"/>
              </a:xfrm>
              <a:prstGeom prst="rect">
                <a:avLst/>
              </a:prstGeom>
            </p:spPr>
            <p:txBody>
              <a:bodyPr wrap="square">
                <a:spAutoFit/>
              </a:bodyPr>
              <a:lstStyle/>
              <a:p>
                <a:pPr marL="342900" marR="0" lvl="0" indent="-342900">
                  <a:spcBef>
                    <a:spcPts val="0"/>
                  </a:spcBef>
                  <a:spcAft>
                    <a:spcPts val="0"/>
                  </a:spcAft>
                  <a:buFont typeface="+mj-lt"/>
                  <a:buAutoNum type="arabicPeriod"/>
                </a:pPr>
                <a:r>
                  <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Calculate the base weights. Based on the inverse probability of selection at each stage.</a:t>
                </a:r>
              </a:p>
              <a:p>
                <a:pPr marL="342900" marR="0" lvl="0" indent="-342900">
                  <a:spcBef>
                    <a:spcPts val="0"/>
                  </a:spcBef>
                  <a:spcAft>
                    <a:spcPts val="0"/>
                  </a:spcAft>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𝑝</m:t>
                        </m:r>
                        <m:r>
                          <a:rPr lang="en-US" sz="1600" i="1">
                            <a:latin typeface="Cambria Math" panose="02040503050406030204" pitchFamily="18" charset="0"/>
                          </a:rPr>
                          <m:t>(</m:t>
                        </m:r>
                        <m:r>
                          <a:rPr lang="en-US" sz="1600" i="1">
                            <a:latin typeface="Cambria Math" panose="02040503050406030204" pitchFamily="18" charset="0"/>
                          </a:rPr>
                          <m:t>𝑐𝑙𝑢𝑠𝑡𝑒𝑟</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𝑠𝑒𝑙𝑒𝑐𝑡𝑒𝑑</m:t>
                        </m:r>
                        <m:r>
                          <a:rPr lang="en-US" sz="1600" i="1">
                            <a:latin typeface="Cambria Math" panose="02040503050406030204" pitchFamily="18" charset="0"/>
                          </a:rPr>
                          <m:t>)</m:t>
                        </m:r>
                      </m:den>
                    </m:f>
                  </m:oMath>
                </a14:m>
                <a:endPar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i="1">
                                <a:latin typeface="Cambria Math" panose="02040503050406030204" pitchFamily="18" charset="0"/>
                              </a:rPr>
                              <m:t>h𝑜𝑢𝑠𝑒h𝑜𝑙𝑑</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𝑠𝑒𝑙𝑒𝑐𝑡𝑒𝑑</m:t>
                            </m:r>
                          </m:e>
                        </m:d>
                      </m:den>
                    </m:f>
                  </m:oMath>
                </a14:m>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i="1">
                                <a:latin typeface="Cambria Math" panose="02040503050406030204" pitchFamily="18" charset="0"/>
                              </a:rPr>
                              <m:t>𝑝𝑒𝑟𝑠𝑜𝑛</m:t>
                            </m:r>
                            <m:r>
                              <a:rPr lang="en-US" sz="1600" i="1">
                                <a:latin typeface="Cambria Math" panose="02040503050406030204" pitchFamily="18" charset="0"/>
                              </a:rPr>
                              <m:t> </m:t>
                            </m:r>
                            <m:r>
                              <a:rPr lang="en-US" sz="1600" i="1">
                                <a:latin typeface="Cambria Math" panose="02040503050406030204" pitchFamily="18" charset="0"/>
                              </a:rPr>
                              <m:t>𝑖𝑠</m:t>
                            </m:r>
                            <m:r>
                              <a:rPr lang="en-US" sz="1600" i="1">
                                <a:latin typeface="Cambria Math" panose="02040503050406030204" pitchFamily="18" charset="0"/>
                              </a:rPr>
                              <m:t> </m:t>
                            </m:r>
                            <m:r>
                              <a:rPr lang="en-US" sz="1600" i="1">
                                <a:latin typeface="Cambria Math" panose="02040503050406030204" pitchFamily="18" charset="0"/>
                              </a:rPr>
                              <m:t>𝑠𝑒𝑙𝑒𝑐𝑡𝑒𝑑</m:t>
                            </m:r>
                          </m:e>
                        </m:d>
                      </m:den>
                    </m:f>
                  </m:oMath>
                </a14:m>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R="0" lvl="1">
                  <a:spcBef>
                    <a:spcPts val="0"/>
                  </a:spcBef>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Adjust </a:t>
                </a:r>
                <a:r>
                  <a:rPr lang="en-US" sz="1600" dirty="0">
                    <a:solidFill>
                      <a:srgbClr val="1F497D"/>
                    </a:solidFill>
                    <a:latin typeface="Calibri" panose="020F0502020204030204" pitchFamily="34" charset="0"/>
                    <a:ea typeface="Calibri" panose="020F0502020204030204" pitchFamily="34" charset="0"/>
                    <a:cs typeface="Times New Roman" panose="02020603050405020304" pitchFamily="18" charset="0"/>
                  </a:rPr>
                  <a:t>for </a:t>
                </a:r>
                <a:r>
                  <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non-response (within a cluster).</a:t>
                </a:r>
              </a:p>
              <a:p>
                <a:pPr marR="0" lvl="0">
                  <a:spcBef>
                    <a:spcPts val="0"/>
                  </a:spcBef>
                  <a:spcAft>
                    <a:spcPts val="0"/>
                  </a:spcAft>
                </a:pPr>
                <a:endPar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𝑒𝑙𝑖𝑔𝑖𝑏𝑙𝑒</m:t>
                        </m:r>
                        <m:r>
                          <a:rPr lang="en-US" sz="1600" b="0" i="1" smtClean="0">
                            <a:latin typeface="Cambria Math" panose="02040503050406030204" pitchFamily="18" charset="0"/>
                          </a:rPr>
                          <m:t> </m:t>
                        </m:r>
                        <m:r>
                          <a:rPr lang="en-US" sz="1600" b="0" i="1" smtClean="0">
                            <a:latin typeface="Cambria Math" panose="02040503050406030204" pitchFamily="18" charset="0"/>
                          </a:rPr>
                          <m:t>h𝑜𝑢𝑠𝑒h𝑜𝑙𝑑𝑠</m:t>
                        </m:r>
                        <m:r>
                          <a:rPr lang="en-US" sz="1600" b="0" i="1" smtClean="0">
                            <a:latin typeface="Cambria Math" panose="02040503050406030204" pitchFamily="18" charset="0"/>
                          </a:rPr>
                          <m:t> </m:t>
                        </m:r>
                        <m:r>
                          <a:rPr lang="en-US" sz="1600" b="0" i="1" smtClean="0">
                            <a:latin typeface="Cambria Math" panose="02040503050406030204" pitchFamily="18" charset="0"/>
                          </a:rPr>
                          <m:t>𝑠𝑒𝑙𝑒𝑐𝑡𝑒𝑑</m:t>
                        </m:r>
                      </m:num>
                      <m:den>
                        <m:r>
                          <a:rPr lang="en-US" sz="1600" b="0" i="1" smtClean="0">
                            <a:latin typeface="Cambria Math" panose="02040503050406030204" pitchFamily="18" charset="0"/>
                          </a:rPr>
                          <m:t>𝑒𝑙𝑖𝑔𝑖𝑏𝑙𝑒</m:t>
                        </m:r>
                        <m:r>
                          <a:rPr lang="en-US" sz="1600" b="0" i="1" smtClean="0">
                            <a:latin typeface="Cambria Math" panose="02040503050406030204" pitchFamily="18" charset="0"/>
                          </a:rPr>
                          <m:t> </m:t>
                        </m:r>
                        <m:r>
                          <a:rPr lang="en-US" sz="1600" b="0" i="1" smtClean="0">
                            <a:latin typeface="Cambria Math" panose="02040503050406030204" pitchFamily="18" charset="0"/>
                          </a:rPr>
                          <m:t>h𝑜𝑢𝑠𝑒h𝑜𝑙𝑑𝑠</m:t>
                        </m:r>
                        <m:r>
                          <a:rPr lang="en-US" sz="1600" b="0" i="1" smtClean="0">
                            <a:latin typeface="Cambria Math" panose="02040503050406030204" pitchFamily="18" charset="0"/>
                          </a:rPr>
                          <m:t> </m:t>
                        </m:r>
                        <m:r>
                          <a:rPr lang="en-US" sz="1600" b="0" i="1" smtClean="0">
                            <a:latin typeface="Cambria Math" panose="02040503050406030204" pitchFamily="18" charset="0"/>
                          </a:rPr>
                          <m:t>𝑡h𝑎𝑡</m:t>
                        </m:r>
                        <m:r>
                          <a:rPr lang="en-US" sz="1600" b="0" i="1" smtClean="0">
                            <a:latin typeface="Cambria Math" panose="02040503050406030204" pitchFamily="18" charset="0"/>
                          </a:rPr>
                          <m:t> </m:t>
                        </m:r>
                        <m:r>
                          <a:rPr lang="en-US" sz="1600" b="0" i="1" smtClean="0">
                            <a:latin typeface="Cambria Math" panose="02040503050406030204" pitchFamily="18" charset="0"/>
                          </a:rPr>
                          <m:t>𝑟𝑒𝑠𝑝𝑜𝑛𝑑𝑒𝑑</m:t>
                        </m:r>
                      </m:den>
                    </m:f>
                  </m:oMath>
                </a14:m>
                <a:endPar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endPar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𝑒𝑙𝑖𝑔𝑖𝑏𝑙𝑒</m:t>
                        </m:r>
                        <m:r>
                          <a:rPr lang="en-US" sz="1600" b="0" i="1" smtClean="0">
                            <a:latin typeface="Cambria Math" panose="02040503050406030204" pitchFamily="18" charset="0"/>
                          </a:rPr>
                          <m:t> </m:t>
                        </m:r>
                        <m:r>
                          <a:rPr lang="en-US" sz="1600" b="0" i="1" smtClean="0">
                            <a:latin typeface="Cambria Math" panose="02040503050406030204" pitchFamily="18" charset="0"/>
                          </a:rPr>
                          <m:t>h𝑜𝑢𝑠𝑒h𝑜𝑙𝑑</m:t>
                        </m:r>
                        <m:r>
                          <a:rPr lang="en-US" sz="1600" b="0" i="1" smtClean="0">
                            <a:latin typeface="Cambria Math" panose="02040503050406030204" pitchFamily="18" charset="0"/>
                          </a:rPr>
                          <m:t> </m:t>
                        </m:r>
                        <m:r>
                          <a:rPr lang="en-US" sz="1600" b="0" i="1" smtClean="0">
                            <a:latin typeface="Cambria Math" panose="02040503050406030204" pitchFamily="18" charset="0"/>
                          </a:rPr>
                          <m:t>𝑚𝑒𝑚𝑏𝑒𝑟𝑠</m:t>
                        </m:r>
                      </m:num>
                      <m:den>
                        <m:r>
                          <a:rPr lang="en-US" sz="1600" b="0" i="1" smtClean="0">
                            <a:latin typeface="Cambria Math" panose="02040503050406030204" pitchFamily="18" charset="0"/>
                          </a:rPr>
                          <m:t>𝑒𝑙𝑖𝑔𝑖𝑏𝑙𝑒</m:t>
                        </m:r>
                        <m:r>
                          <a:rPr lang="en-US" sz="1600" b="0" i="1" smtClean="0">
                            <a:latin typeface="Cambria Math" panose="02040503050406030204" pitchFamily="18" charset="0"/>
                          </a:rPr>
                          <m:t> </m:t>
                        </m:r>
                        <m:r>
                          <a:rPr lang="en-US" sz="1600" i="1">
                            <a:latin typeface="Cambria Math" panose="02040503050406030204" pitchFamily="18" charset="0"/>
                          </a:rPr>
                          <m:t>h𝑜𝑢𝑠𝑒h𝑜𝑙𝑑𝑠</m:t>
                        </m:r>
                        <m:r>
                          <a:rPr lang="en-US" sz="1600" i="1">
                            <a:latin typeface="Cambria Math" panose="02040503050406030204" pitchFamily="18" charset="0"/>
                          </a:rPr>
                          <m:t> </m:t>
                        </m:r>
                        <m:r>
                          <a:rPr lang="en-US" sz="1600" b="0" i="1" smtClean="0">
                            <a:latin typeface="Cambria Math" panose="02040503050406030204" pitchFamily="18" charset="0"/>
                          </a:rPr>
                          <m:t>𝑚𝑒𝑚𝑏𝑒𝑟𝑠</m:t>
                        </m:r>
                        <m:r>
                          <a:rPr lang="en-US" sz="1600" b="0" i="1" smtClean="0">
                            <a:latin typeface="Cambria Math" panose="02040503050406030204" pitchFamily="18" charset="0"/>
                          </a:rPr>
                          <m:t> </m:t>
                        </m:r>
                        <m:r>
                          <a:rPr lang="en-US" sz="1600" i="1">
                            <a:latin typeface="Cambria Math" panose="02040503050406030204" pitchFamily="18" charset="0"/>
                          </a:rPr>
                          <m:t>𝑡h𝑎𝑡</m:t>
                        </m:r>
                        <m:r>
                          <a:rPr lang="en-US" sz="1600" i="1">
                            <a:latin typeface="Cambria Math" panose="02040503050406030204" pitchFamily="18" charset="0"/>
                          </a:rPr>
                          <m:t> </m:t>
                        </m:r>
                        <m:r>
                          <a:rPr lang="en-US" sz="1600" i="1">
                            <a:latin typeface="Cambria Math" panose="02040503050406030204" pitchFamily="18" charset="0"/>
                          </a:rPr>
                          <m:t>𝑟𝑒𝑠𝑝𝑜𝑛𝑑𝑒𝑑</m:t>
                        </m:r>
                      </m:den>
                    </m:f>
                  </m:oMath>
                </a14:m>
                <a:endPar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pPr marR="0" lvl="1">
                  <a:spcBef>
                    <a:spcPts val="0"/>
                  </a:spcBef>
                  <a:spcAft>
                    <a:spcPts val="0"/>
                  </a:spcAft>
                </a:pPr>
                <a:endParaRPr lang="en-US" sz="1600" dirty="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3.    Calibrate the weights.</a:t>
                </a:r>
              </a:p>
              <a:p>
                <a:pPr marL="800100" lvl="1" indent="-342900">
                  <a:buFont typeface="Arial" panose="020B0604020202020204" pitchFamily="34" charset="0"/>
                  <a:buChar char="•"/>
                </a:pPr>
                <a:r>
                  <a:rPr lang="en-US" sz="1600" dirty="0">
                    <a:latin typeface="Cambria Math" panose="02040503050406030204" pitchFamily="18" charset="0"/>
                    <a:ea typeface="Cambria Math" panose="02040503050406030204" pitchFamily="18" charset="0"/>
                    <a:cs typeface="Times New Roman" panose="02020603050405020304" pitchFamily="18" charset="0"/>
                  </a:rPr>
                  <a:t>Ensure weights sum to population total</a:t>
                </a:r>
              </a:p>
              <a:p>
                <a:pPr marL="800100" lvl="1" indent="-342900">
                  <a:buFont typeface="Arial" panose="020B0604020202020204" pitchFamily="34" charset="0"/>
                  <a:buChar char="•"/>
                </a:pPr>
                <a:r>
                  <a:rPr lang="en-US" sz="1600" dirty="0">
                    <a:latin typeface="Cambria Math" panose="02040503050406030204" pitchFamily="18" charset="0"/>
                    <a:ea typeface="Cambria Math" panose="02040503050406030204" pitchFamily="18" charset="0"/>
                    <a:cs typeface="Times New Roman" panose="02020603050405020304" pitchFamily="18" charset="0"/>
                  </a:rPr>
                  <a:t>C</a:t>
                </a:r>
                <a:r>
                  <a:rPr lang="en-US" sz="1600" dirty="0" smtClean="0">
                    <a:latin typeface="Cambria Math" panose="02040503050406030204" pitchFamily="18" charset="0"/>
                    <a:ea typeface="Cambria Math" panose="02040503050406030204" pitchFamily="18" charset="0"/>
                    <a:cs typeface="Times New Roman" panose="02020603050405020304" pitchFamily="18" charset="0"/>
                  </a:rPr>
                  <a:t>alibrate based on demographic characteristics. </a:t>
                </a:r>
              </a:p>
              <a:p>
                <a:pPr marL="800100" lvl="1" indent="-342900">
                  <a:buFont typeface="+mj-lt"/>
                  <a:buAutoNum type="arabicPeriod"/>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4.    Examine </a:t>
                </a:r>
                <a:r>
                  <a:rPr lang="en-US" sz="1600" dirty="0">
                    <a:solidFill>
                      <a:srgbClr val="1F497D"/>
                    </a:solidFill>
                    <a:latin typeface="Calibri" panose="020F0502020204030204" pitchFamily="34" charset="0"/>
                    <a:ea typeface="Calibri" panose="020F0502020204030204" pitchFamily="34" charset="0"/>
                    <a:cs typeface="Times New Roman" panose="02020603050405020304" pitchFamily="18" charset="0"/>
                  </a:rPr>
                  <a:t>weights and </a:t>
                </a:r>
                <a:r>
                  <a:rPr lang="en-US" sz="1600"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trim if necessary.</a:t>
                </a:r>
              </a:p>
              <a:p>
                <a:pPr marL="800100" lvl="1" indent="-342900">
                  <a:buFont typeface="Arial" panose="020B0604020202020204" pitchFamily="34" charset="0"/>
                  <a:buChar char="•"/>
                </a:pPr>
                <a:r>
                  <a:rPr lang="en-US" sz="1600" dirty="0" smtClean="0">
                    <a:latin typeface="Cambria Math" panose="02040503050406030204" pitchFamily="18" charset="0"/>
                    <a:ea typeface="Cambria Math" panose="02040503050406030204" pitchFamily="18" charset="0"/>
                    <a:cs typeface="Times New Roman" panose="02020603050405020304" pitchFamily="18" charset="0"/>
                  </a:rPr>
                  <a:t>Calculate MEFF, MSE</a:t>
                </a:r>
                <a:endParaRPr lang="en-US" sz="1600" dirty="0">
                  <a:effectLst/>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97000" y="1231900"/>
                <a:ext cx="9334500" cy="5225020"/>
              </a:xfrm>
              <a:prstGeom prst="rect">
                <a:avLst/>
              </a:prstGeom>
              <a:blipFill rotWithShape="0">
                <a:blip r:embed="rId3"/>
                <a:stretch>
                  <a:fillRect l="-327" t="-350" b="-467"/>
                </a:stretch>
              </a:blipFill>
            </p:spPr>
            <p:txBody>
              <a:bodyPr/>
              <a:lstStyle/>
              <a:p>
                <a:r>
                  <a:rPr lang="en-US">
                    <a:noFill/>
                  </a:rPr>
                  <a:t> </a:t>
                </a:r>
              </a:p>
            </p:txBody>
          </p:sp>
        </mc:Fallback>
      </mc:AlternateContent>
      <p:sp>
        <p:nvSpPr>
          <p:cNvPr id="5" name="Rectangle 4"/>
          <p:cNvSpPr/>
          <p:nvPr/>
        </p:nvSpPr>
        <p:spPr>
          <a:xfrm>
            <a:off x="762000" y="10134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0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8942"/>
            <a:ext cx="10523663" cy="5908022"/>
          </a:xfrm>
          <a:prstGeom prst="rect">
            <a:avLst/>
          </a:prstGeom>
        </p:spPr>
      </p:pic>
      <p:sp>
        <p:nvSpPr>
          <p:cNvPr id="5" name="Right Arrow 4"/>
          <p:cNvSpPr/>
          <p:nvPr/>
        </p:nvSpPr>
        <p:spPr>
          <a:xfrm rot="10800000">
            <a:off x="6185647" y="4914413"/>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0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rot="10800000">
            <a:off x="3108960" y="680921"/>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3919728" y="4429961"/>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5486400" y="3446864"/>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173" y="486015"/>
            <a:ext cx="10058400" cy="5656926"/>
          </a:xfrm>
          <a:prstGeom prst="rect">
            <a:avLst/>
          </a:prstGeom>
        </p:spPr>
      </p:pic>
      <p:sp>
        <p:nvSpPr>
          <p:cNvPr id="10" name="Right Arrow 9"/>
          <p:cNvSpPr/>
          <p:nvPr/>
        </p:nvSpPr>
        <p:spPr>
          <a:xfrm rot="10800000">
            <a:off x="5429077" y="3312751"/>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3919728" y="4274654"/>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3108960" y="672083"/>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82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animBg="1"/>
      <p:bldP spid="1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012" y="281924"/>
            <a:ext cx="10493787" cy="5895039"/>
          </a:xfrm>
          <a:prstGeom prst="rect">
            <a:avLst/>
          </a:prstGeom>
        </p:spPr>
      </p:pic>
      <p:sp>
        <p:nvSpPr>
          <p:cNvPr id="5" name="Right Arrow 4"/>
          <p:cNvSpPr/>
          <p:nvPr/>
        </p:nvSpPr>
        <p:spPr>
          <a:xfrm rot="10800000">
            <a:off x="7423075" y="1639777"/>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10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3468"/>
            <a:ext cx="10515600" cy="5903495"/>
          </a:xfrm>
          <a:prstGeom prst="rect">
            <a:avLst/>
          </a:prstGeom>
        </p:spPr>
      </p:pic>
      <p:sp>
        <p:nvSpPr>
          <p:cNvPr id="5" name="Right Arrow 4"/>
          <p:cNvSpPr/>
          <p:nvPr/>
        </p:nvSpPr>
        <p:spPr>
          <a:xfrm rot="10800000">
            <a:off x="6442187" y="1758569"/>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6785087" y="3089835"/>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7762987" y="1624457"/>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05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3468"/>
            <a:ext cx="10515600" cy="5903495"/>
          </a:xfrm>
          <a:prstGeom prst="rect">
            <a:avLst/>
          </a:prstGeom>
        </p:spPr>
      </p:pic>
      <p:sp>
        <p:nvSpPr>
          <p:cNvPr id="5" name="Right Arrow 4"/>
          <p:cNvSpPr/>
          <p:nvPr/>
        </p:nvSpPr>
        <p:spPr>
          <a:xfrm rot="10800000">
            <a:off x="5632704" y="2110042"/>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5864352" y="2696408"/>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7007352" y="2562296"/>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5597652" y="3696314"/>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0800000">
            <a:off x="5765799" y="4349736"/>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79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3468"/>
            <a:ext cx="10515600" cy="5903495"/>
          </a:xfrm>
          <a:prstGeom prst="rect">
            <a:avLst/>
          </a:prstGeom>
        </p:spPr>
      </p:pic>
      <p:sp>
        <p:nvSpPr>
          <p:cNvPr id="7" name="Right Arrow 6"/>
          <p:cNvSpPr/>
          <p:nvPr/>
        </p:nvSpPr>
        <p:spPr>
          <a:xfrm rot="10800000">
            <a:off x="7821044" y="1825625"/>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92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a:t>
            </a:r>
            <a:endParaRPr lang="en-US" dirty="0"/>
          </a:p>
        </p:txBody>
      </p:sp>
      <p:sp>
        <p:nvSpPr>
          <p:cNvPr id="3" name="Content Placeholder 2"/>
          <p:cNvSpPr>
            <a:spLocks noGrp="1"/>
          </p:cNvSpPr>
          <p:nvPr>
            <p:ph idx="1"/>
          </p:nvPr>
        </p:nvSpPr>
        <p:spPr>
          <a:xfrm>
            <a:off x="838200" y="1825625"/>
            <a:ext cx="10515600" cy="1715861"/>
          </a:xfrm>
        </p:spPr>
        <p:txBody>
          <a:bodyPr>
            <a:normAutofit fontScale="92500" lnSpcReduction="20000"/>
          </a:bodyPr>
          <a:lstStyle/>
          <a:p>
            <a:r>
              <a:rPr lang="en-US" dirty="0" smtClean="0"/>
              <a:t>Missing values</a:t>
            </a:r>
          </a:p>
          <a:p>
            <a:pPr lvl="1"/>
            <a:r>
              <a:rPr lang="en-US" dirty="0" err="1" smtClean="0"/>
              <a:t>Listwise</a:t>
            </a:r>
            <a:r>
              <a:rPr lang="en-US" dirty="0" smtClean="0"/>
              <a:t> vs. </a:t>
            </a:r>
            <a:r>
              <a:rPr lang="en-US" dirty="0"/>
              <a:t>p</a:t>
            </a:r>
            <a:r>
              <a:rPr lang="en-US" dirty="0" smtClean="0"/>
              <a:t>airwise deletion</a:t>
            </a:r>
          </a:p>
          <a:p>
            <a:pPr lvl="1"/>
            <a:r>
              <a:rPr lang="en-US" dirty="0" smtClean="0"/>
              <a:t>Can define value for missing variables in SPSS variable view</a:t>
            </a:r>
          </a:p>
          <a:p>
            <a:r>
              <a:rPr lang="en-US" dirty="0" smtClean="0"/>
              <a:t>Coding of referent groups</a:t>
            </a:r>
          </a:p>
          <a:p>
            <a:pPr lvl="1"/>
            <a:r>
              <a:rPr lang="en-US" dirty="0" smtClean="0"/>
              <a:t>Flipped odds ratios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49010"/>
            <a:ext cx="10554619" cy="5934075"/>
          </a:xfrm>
          <a:prstGeom prst="rect">
            <a:avLst/>
          </a:prstGeom>
        </p:spPr>
      </p:pic>
      <p:sp>
        <p:nvSpPr>
          <p:cNvPr id="5" name="Right Arrow 4"/>
          <p:cNvSpPr/>
          <p:nvPr/>
        </p:nvSpPr>
        <p:spPr>
          <a:xfrm rot="10800000">
            <a:off x="6938990" y="2387969"/>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6088743" y="3006099"/>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5413829" y="3676423"/>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68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8184"/>
            <a:ext cx="10542824" cy="5918779"/>
          </a:xfrm>
          <a:prstGeom prst="rect">
            <a:avLst/>
          </a:prstGeom>
        </p:spPr>
      </p:pic>
      <p:sp>
        <p:nvSpPr>
          <p:cNvPr id="6" name="Rectangle 5"/>
          <p:cNvSpPr/>
          <p:nvPr/>
        </p:nvSpPr>
        <p:spPr>
          <a:xfrm>
            <a:off x="6023429" y="2495705"/>
            <a:ext cx="464457" cy="1749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30685" y="2670629"/>
            <a:ext cx="457201" cy="36021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23428" y="3165785"/>
            <a:ext cx="464458" cy="1749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37041" y="3859203"/>
            <a:ext cx="464458" cy="1749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23428" y="3332381"/>
            <a:ext cx="457201" cy="36021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44298" y="4034127"/>
            <a:ext cx="457201" cy="36021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447727" y="5332403"/>
            <a:ext cx="501644" cy="18302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49371" y="5332403"/>
            <a:ext cx="1204686" cy="18302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8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5766" y="365125"/>
            <a:ext cx="7802504" cy="2778759"/>
          </a:xfrm>
          <a:prstGeom prst="rect">
            <a:avLst/>
          </a:prstGeom>
        </p:spPr>
      </p:pic>
      <p:pic>
        <p:nvPicPr>
          <p:cNvPr id="5" name="Picture 4"/>
          <p:cNvPicPr/>
          <p:nvPr/>
        </p:nvPicPr>
        <p:blipFill rotWithShape="1">
          <a:blip r:embed="rId3"/>
          <a:srcRect l="16349" t="34874" r="40451" b="25956"/>
          <a:stretch/>
        </p:blipFill>
        <p:spPr>
          <a:xfrm>
            <a:off x="3162468" y="3186192"/>
            <a:ext cx="5867064" cy="2990771"/>
          </a:xfrm>
          <a:prstGeom prst="rect">
            <a:avLst/>
          </a:prstGeom>
        </p:spPr>
      </p:pic>
      <p:sp>
        <p:nvSpPr>
          <p:cNvPr id="6" name="Rectangle 5"/>
          <p:cNvSpPr/>
          <p:nvPr/>
        </p:nvSpPr>
        <p:spPr>
          <a:xfrm>
            <a:off x="7632700" y="942677"/>
            <a:ext cx="457200" cy="2032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20000" y="4275277"/>
            <a:ext cx="698500" cy="228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32700" y="1610242"/>
            <a:ext cx="457200" cy="2032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10929" y="3423561"/>
            <a:ext cx="698500" cy="228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35600" y="2244725"/>
            <a:ext cx="457200" cy="2032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00" y="5160408"/>
            <a:ext cx="698500" cy="228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49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3807" t="46598" r="15616" b="33101"/>
          <a:stretch/>
        </p:blipFill>
        <p:spPr>
          <a:xfrm>
            <a:off x="3606968" y="2133601"/>
            <a:ext cx="4636473" cy="1244600"/>
          </a:xfrm>
          <a:prstGeom prst="rect">
            <a:avLst/>
          </a:prstGeom>
        </p:spPr>
      </p:pic>
      <p:pic>
        <p:nvPicPr>
          <p:cNvPr id="5" name="Picture 4"/>
          <p:cNvPicPr/>
          <p:nvPr/>
        </p:nvPicPr>
        <p:blipFill rotWithShape="1">
          <a:blip r:embed="rId3"/>
          <a:srcRect l="15413" t="75980" r="47650" b="8717"/>
          <a:stretch/>
        </p:blipFill>
        <p:spPr>
          <a:xfrm>
            <a:off x="2960792" y="3821114"/>
            <a:ext cx="6270415" cy="1460500"/>
          </a:xfrm>
          <a:prstGeom prst="rect">
            <a:avLst/>
          </a:prstGeom>
        </p:spPr>
      </p:pic>
      <p:sp>
        <p:nvSpPr>
          <p:cNvPr id="6" name="Rectangle 5"/>
          <p:cNvSpPr/>
          <p:nvPr/>
        </p:nvSpPr>
        <p:spPr>
          <a:xfrm>
            <a:off x="5575300" y="3038176"/>
            <a:ext cx="1079500" cy="2511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27750" y="4757876"/>
            <a:ext cx="857250" cy="2713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09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Weights for Georgian </a:t>
            </a:r>
            <a:r>
              <a:rPr lang="en-US" dirty="0" err="1" smtClean="0"/>
              <a:t>serosurvey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4000"/>
                <a:ext cx="10515600" cy="5123543"/>
              </a:xfrm>
            </p:spPr>
            <p:txBody>
              <a:bodyPr>
                <a:normAutofit fontScale="25000" lnSpcReduction="20000"/>
              </a:bodyPr>
              <a:lstStyle/>
              <a:p>
                <a:r>
                  <a:rPr lang="en-US" sz="7200" dirty="0" smtClean="0">
                    <a:latin typeface="Cambria Math" panose="02040503050406030204" pitchFamily="18" charset="0"/>
                    <a:ea typeface="Cambria Math" panose="02040503050406030204" pitchFamily="18" charset="0"/>
                  </a:rPr>
                  <a:t>Stage 1: Weight to account for probability of selection</a:t>
                </a:r>
              </a:p>
              <a:p>
                <a:pPr marL="0" indent="0">
                  <a:buNone/>
                </a:pPr>
                <a:endParaRPr lang="en-US" sz="7200" dirty="0" smtClean="0">
                  <a:latin typeface="Cambria Math" panose="02040503050406030204" pitchFamily="18" charset="0"/>
                  <a:ea typeface="Cambria Math" panose="02040503050406030204" pitchFamily="18" charset="0"/>
                </a:endParaRPr>
              </a:p>
              <a:p>
                <a:pPr marL="457200" lvl="1" indent="0">
                  <a:buNone/>
                </a:pPr>
                <a:r>
                  <a:rPr lang="en-US" sz="7200" dirty="0" smtClean="0">
                    <a:latin typeface="Cambria Math" panose="02040503050406030204" pitchFamily="18" charset="0"/>
                    <a:ea typeface="Cambria Math" panose="02040503050406030204" pitchFamily="18" charset="0"/>
                  </a:rPr>
                  <a:t>= </a:t>
                </a:r>
                <a14:m>
                  <m:oMath xmlns:m="http://schemas.openxmlformats.org/officeDocument/2006/math">
                    <m:f>
                      <m:fPr>
                        <m:ctrlPr>
                          <a:rPr lang="en-US" sz="7200" i="1">
                            <a:latin typeface="Cambria Math" panose="02040503050406030204" pitchFamily="18" charset="0"/>
                            <a:ea typeface="Cambria Math" panose="02040503050406030204" pitchFamily="18" charset="0"/>
                          </a:rPr>
                        </m:ctrlPr>
                      </m:fPr>
                      <m:num>
                        <m:r>
                          <a:rPr lang="en-US" sz="7200" i="1">
                            <a:latin typeface="Cambria Math" panose="02040503050406030204" pitchFamily="18" charset="0"/>
                            <a:ea typeface="Cambria Math" panose="02040503050406030204" pitchFamily="18" charset="0"/>
                          </a:rPr>
                          <m:t>1</m:t>
                        </m:r>
                      </m:num>
                      <m:den>
                        <m:r>
                          <a:rPr lang="en-US" sz="7200" i="1">
                            <a:latin typeface="Cambria Math" panose="02040503050406030204" pitchFamily="18" charset="0"/>
                            <a:ea typeface="Cambria Math" panose="02040503050406030204" pitchFamily="18" charset="0"/>
                          </a:rPr>
                          <m:t>𝑝</m:t>
                        </m:r>
                        <m:r>
                          <a:rPr lang="en-US" sz="7200" i="1">
                            <a:latin typeface="Cambria Math" panose="02040503050406030204" pitchFamily="18" charset="0"/>
                            <a:ea typeface="Cambria Math" panose="02040503050406030204" pitchFamily="18" charset="0"/>
                          </a:rPr>
                          <m:t>(</m:t>
                        </m:r>
                        <m:r>
                          <a:rPr lang="en-US" sz="7200" i="1">
                            <a:latin typeface="Cambria Math" panose="02040503050406030204" pitchFamily="18" charset="0"/>
                            <a:ea typeface="Cambria Math" panose="02040503050406030204" pitchFamily="18" charset="0"/>
                          </a:rPr>
                          <m:t>𝑐𝑙𝑢𝑠𝑡𝑒𝑟</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𝑖𝑠</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𝑠𝑒𝑙𝑒𝑐𝑡𝑒𝑑</m:t>
                        </m:r>
                        <m:r>
                          <a:rPr lang="en-US" sz="7200" i="1">
                            <a:latin typeface="Cambria Math" panose="02040503050406030204" pitchFamily="18" charset="0"/>
                            <a:ea typeface="Cambria Math" panose="02040503050406030204" pitchFamily="18" charset="0"/>
                          </a:rPr>
                          <m:t>)</m:t>
                        </m:r>
                      </m:den>
                    </m:f>
                  </m:oMath>
                </a14:m>
                <a:r>
                  <a:rPr lang="en-US" sz="7200" dirty="0" smtClean="0">
                    <a:latin typeface="Cambria Math" panose="02040503050406030204" pitchFamily="18" charset="0"/>
                    <a:ea typeface="Cambria Math" panose="02040503050406030204" pitchFamily="18" charset="0"/>
                  </a:rPr>
                  <a:t> * </a:t>
                </a:r>
                <a14:m>
                  <m:oMath xmlns:m="http://schemas.openxmlformats.org/officeDocument/2006/math">
                    <m:f>
                      <m:fPr>
                        <m:ctrlPr>
                          <a:rPr lang="en-US" sz="7200" i="1">
                            <a:latin typeface="Cambria Math" panose="02040503050406030204" pitchFamily="18" charset="0"/>
                            <a:ea typeface="Cambria Math" panose="02040503050406030204" pitchFamily="18" charset="0"/>
                          </a:rPr>
                        </m:ctrlPr>
                      </m:fPr>
                      <m:num>
                        <m:r>
                          <a:rPr lang="en-US" sz="7200" i="1">
                            <a:latin typeface="Cambria Math" panose="02040503050406030204" pitchFamily="18" charset="0"/>
                            <a:ea typeface="Cambria Math" panose="02040503050406030204" pitchFamily="18" charset="0"/>
                          </a:rPr>
                          <m:t>1</m:t>
                        </m:r>
                      </m:num>
                      <m:den>
                        <m:r>
                          <a:rPr lang="en-US" sz="7200" i="1">
                            <a:latin typeface="Cambria Math" panose="02040503050406030204" pitchFamily="18" charset="0"/>
                            <a:ea typeface="Cambria Math" panose="02040503050406030204" pitchFamily="18" charset="0"/>
                          </a:rPr>
                          <m:t>𝑝</m:t>
                        </m:r>
                        <m:d>
                          <m:dPr>
                            <m:ctrlPr>
                              <a:rPr lang="en-US" sz="7200" i="1">
                                <a:latin typeface="Cambria Math" panose="02040503050406030204" pitchFamily="18" charset="0"/>
                                <a:ea typeface="Cambria Math" panose="02040503050406030204" pitchFamily="18" charset="0"/>
                              </a:rPr>
                            </m:ctrlPr>
                          </m:dPr>
                          <m:e>
                            <m:r>
                              <a:rPr lang="en-US" sz="7200" i="1">
                                <a:latin typeface="Cambria Math" panose="02040503050406030204" pitchFamily="18" charset="0"/>
                                <a:ea typeface="Cambria Math" panose="02040503050406030204" pitchFamily="18" charset="0"/>
                              </a:rPr>
                              <m:t>h𝑜𝑢𝑠𝑒h𝑜𝑙𝑑</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𝑖𝑠</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𝑠𝑒𝑙𝑒𝑐𝑡𝑒𝑑</m:t>
                            </m:r>
                          </m:e>
                        </m:d>
                      </m:den>
                    </m:f>
                  </m:oMath>
                </a14:m>
                <a:r>
                  <a:rPr lang="en-US" sz="7200" dirty="0" smtClean="0">
                    <a:latin typeface="Cambria Math" panose="02040503050406030204" pitchFamily="18" charset="0"/>
                    <a:ea typeface="Cambria Math" panose="02040503050406030204" pitchFamily="18" charset="0"/>
                  </a:rPr>
                  <a:t> * </a:t>
                </a:r>
                <a14:m>
                  <m:oMath xmlns:m="http://schemas.openxmlformats.org/officeDocument/2006/math">
                    <m:f>
                      <m:fPr>
                        <m:ctrlPr>
                          <a:rPr lang="en-US" sz="7200" i="1">
                            <a:latin typeface="Cambria Math" panose="02040503050406030204" pitchFamily="18" charset="0"/>
                            <a:ea typeface="Cambria Math" panose="02040503050406030204" pitchFamily="18" charset="0"/>
                          </a:rPr>
                        </m:ctrlPr>
                      </m:fPr>
                      <m:num>
                        <m:r>
                          <a:rPr lang="en-US" sz="7200" i="1">
                            <a:latin typeface="Cambria Math" panose="02040503050406030204" pitchFamily="18" charset="0"/>
                            <a:ea typeface="Cambria Math" panose="02040503050406030204" pitchFamily="18" charset="0"/>
                          </a:rPr>
                          <m:t>1</m:t>
                        </m:r>
                      </m:num>
                      <m:den>
                        <m:r>
                          <a:rPr lang="en-US" sz="7200" i="1">
                            <a:latin typeface="Cambria Math" panose="02040503050406030204" pitchFamily="18" charset="0"/>
                            <a:ea typeface="Cambria Math" panose="02040503050406030204" pitchFamily="18" charset="0"/>
                          </a:rPr>
                          <m:t>𝑝</m:t>
                        </m:r>
                        <m:d>
                          <m:dPr>
                            <m:ctrlPr>
                              <a:rPr lang="en-US" sz="7200" i="1">
                                <a:latin typeface="Cambria Math" panose="02040503050406030204" pitchFamily="18" charset="0"/>
                                <a:ea typeface="Cambria Math" panose="02040503050406030204" pitchFamily="18" charset="0"/>
                              </a:rPr>
                            </m:ctrlPr>
                          </m:dPr>
                          <m:e>
                            <m:r>
                              <a:rPr lang="en-US" sz="7200" i="1">
                                <a:latin typeface="Cambria Math" panose="02040503050406030204" pitchFamily="18" charset="0"/>
                                <a:ea typeface="Cambria Math" panose="02040503050406030204" pitchFamily="18" charset="0"/>
                              </a:rPr>
                              <m:t>𝑝𝑒𝑟𝑠𝑜𝑛</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𝑖𝑠</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𝑠𝑒𝑙𝑒𝑐𝑡𝑒𝑑</m:t>
                            </m:r>
                          </m:e>
                        </m:d>
                      </m:den>
                    </m:f>
                  </m:oMath>
                </a14:m>
                <a:endParaRPr lang="en-US" sz="7200" dirty="0" smtClean="0">
                  <a:latin typeface="Cambria Math" panose="02040503050406030204" pitchFamily="18" charset="0"/>
                  <a:ea typeface="Cambria Math" panose="02040503050406030204" pitchFamily="18" charset="0"/>
                </a:endParaRPr>
              </a:p>
              <a:p>
                <a:pPr lvl="1"/>
                <a:endParaRPr lang="en-US" sz="7200" dirty="0" smtClean="0">
                  <a:latin typeface="Cambria Math" panose="02040503050406030204" pitchFamily="18" charset="0"/>
                  <a:ea typeface="Cambria Math" panose="02040503050406030204" pitchFamily="18" charset="0"/>
                </a:endParaRPr>
              </a:p>
              <a:p>
                <a:r>
                  <a:rPr lang="en-US" sz="7200" dirty="0" smtClean="0">
                    <a:latin typeface="Cambria Math" panose="02040503050406030204" pitchFamily="18" charset="0"/>
                    <a:ea typeface="Cambria Math" panose="02040503050406030204" pitchFamily="18" charset="0"/>
                  </a:rPr>
                  <a:t>Stage 2: Weight based on household non-response</a:t>
                </a:r>
              </a:p>
              <a:p>
                <a:endParaRPr lang="en-US" sz="7200" dirty="0" smtClean="0">
                  <a:latin typeface="Cambria Math" panose="02040503050406030204" pitchFamily="18" charset="0"/>
                  <a:ea typeface="Cambria Math" panose="02040503050406030204" pitchFamily="18" charset="0"/>
                </a:endParaRPr>
              </a:p>
              <a:p>
                <a:pPr marL="457200" lvl="1" indent="0">
                  <a:buNone/>
                </a:pPr>
                <a:r>
                  <a:rPr lang="en-US" sz="7200" dirty="0" smtClean="0">
                    <a:latin typeface="Cambria Math" panose="02040503050406030204" pitchFamily="18" charset="0"/>
                    <a:ea typeface="Cambria Math" panose="02040503050406030204" pitchFamily="18" charset="0"/>
                  </a:rPr>
                  <a:t>= </a:t>
                </a:r>
                <a14:m>
                  <m:oMath xmlns:m="http://schemas.openxmlformats.org/officeDocument/2006/math">
                    <m:f>
                      <m:fPr>
                        <m:ctrlPr>
                          <a:rPr lang="en-US" sz="7200" i="1">
                            <a:latin typeface="Cambria Math" panose="02040503050406030204" pitchFamily="18" charset="0"/>
                            <a:ea typeface="Cambria Math" panose="02040503050406030204" pitchFamily="18" charset="0"/>
                          </a:rPr>
                        </m:ctrlPr>
                      </m:fPr>
                      <m:num>
                        <m:r>
                          <a:rPr lang="en-US" sz="7200" i="1">
                            <a:latin typeface="Cambria Math" panose="02040503050406030204" pitchFamily="18" charset="0"/>
                            <a:ea typeface="Cambria Math" panose="02040503050406030204" pitchFamily="18" charset="0"/>
                          </a:rPr>
                          <m:t>𝑒𝑙𝑖𝑔𝑖𝑏𝑙𝑒</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h𝑜𝑢𝑠𝑒h𝑜𝑙𝑑𝑠</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𝑠𝑒𝑙𝑒𝑐𝑡𝑒𝑑</m:t>
                        </m:r>
                      </m:num>
                      <m:den>
                        <m:r>
                          <a:rPr lang="en-US" sz="7200" i="1">
                            <a:latin typeface="Cambria Math" panose="02040503050406030204" pitchFamily="18" charset="0"/>
                            <a:ea typeface="Cambria Math" panose="02040503050406030204" pitchFamily="18" charset="0"/>
                          </a:rPr>
                          <m:t>𝑒𝑙𝑖𝑔𝑖𝑏𝑙𝑒</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h𝑜𝑢𝑠𝑒h𝑜𝑙𝑑𝑠</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𝑡h𝑎𝑡</m:t>
                        </m:r>
                        <m:r>
                          <a:rPr lang="en-US" sz="7200" i="1">
                            <a:latin typeface="Cambria Math" panose="02040503050406030204" pitchFamily="18" charset="0"/>
                            <a:ea typeface="Cambria Math" panose="02040503050406030204" pitchFamily="18" charset="0"/>
                          </a:rPr>
                          <m:t> </m:t>
                        </m:r>
                        <m:r>
                          <a:rPr lang="en-US" sz="7200" i="1">
                            <a:latin typeface="Cambria Math" panose="02040503050406030204" pitchFamily="18" charset="0"/>
                            <a:ea typeface="Cambria Math" panose="02040503050406030204" pitchFamily="18" charset="0"/>
                          </a:rPr>
                          <m:t>𝑟𝑒𝑠𝑝𝑜𝑛𝑑𝑒𝑑</m:t>
                        </m:r>
                      </m:den>
                    </m:f>
                  </m:oMath>
                </a14:m>
                <a:endParaRPr lang="en-US" sz="7200" dirty="0" smtClean="0">
                  <a:latin typeface="Cambria Math" panose="02040503050406030204" pitchFamily="18" charset="0"/>
                  <a:ea typeface="Cambria Math" panose="02040503050406030204" pitchFamily="18" charset="0"/>
                </a:endParaRPr>
              </a:p>
              <a:p>
                <a:pPr marL="457200" lvl="1" indent="0">
                  <a:buNone/>
                </a:pPr>
                <a:endParaRPr lang="en-US" sz="7200" dirty="0" smtClean="0">
                  <a:latin typeface="Cambria Math" panose="02040503050406030204" pitchFamily="18" charset="0"/>
                  <a:ea typeface="Cambria Math" panose="02040503050406030204" pitchFamily="18" charset="0"/>
                </a:endParaRPr>
              </a:p>
              <a:p>
                <a:pPr marL="457200" lvl="1" indent="0">
                  <a:buNone/>
                </a:pPr>
                <a:endParaRPr lang="en-US" sz="7200" dirty="0" smtClean="0">
                  <a:latin typeface="Cambria Math" panose="02040503050406030204" pitchFamily="18" charset="0"/>
                  <a:ea typeface="Cambria Math" panose="02040503050406030204" pitchFamily="18" charset="0"/>
                </a:endParaRPr>
              </a:p>
              <a:p>
                <a:r>
                  <a:rPr lang="en-US" sz="7200" dirty="0" smtClean="0">
                    <a:latin typeface="Cambria Math" panose="02040503050406030204" pitchFamily="18" charset="0"/>
                    <a:ea typeface="Cambria Math" panose="02040503050406030204" pitchFamily="18" charset="0"/>
                  </a:rPr>
                  <a:t>Stage 3: </a:t>
                </a:r>
                <a:r>
                  <a:rPr lang="en-US" sz="7200" dirty="0">
                    <a:latin typeface="Cambria Math" panose="02040503050406030204" pitchFamily="18" charset="0"/>
                    <a:ea typeface="Cambria Math" panose="02040503050406030204" pitchFamily="18" charset="0"/>
                  </a:rPr>
                  <a:t>C</a:t>
                </a:r>
                <a:r>
                  <a:rPr lang="en-US" sz="7200" dirty="0" smtClean="0">
                    <a:latin typeface="Cambria Math" panose="02040503050406030204" pitchFamily="18" charset="0"/>
                    <a:ea typeface="Cambria Math" panose="02040503050406030204" pitchFamily="18" charset="0"/>
                  </a:rPr>
                  <a:t>alibration weight (calibrated by age group, sex, stratum)</a:t>
                </a:r>
              </a:p>
              <a:p>
                <a:pPr marL="457200" lvl="1" indent="0">
                  <a:buNone/>
                </a:pPr>
                <a:endParaRPr lang="en-US" sz="7200" dirty="0" smtClean="0">
                  <a:latin typeface="Cambria Math" panose="02040503050406030204" pitchFamily="18" charset="0"/>
                  <a:ea typeface="Cambria Math" panose="02040503050406030204" pitchFamily="18" charset="0"/>
                </a:endParaRPr>
              </a:p>
              <a:p>
                <a:pPr marL="457200" lvl="1" indent="0">
                  <a:buNone/>
                </a:pPr>
                <a:r>
                  <a:rPr lang="en-US" sz="7200" dirty="0">
                    <a:latin typeface="Cambria Math" panose="02040503050406030204" pitchFamily="18" charset="0"/>
                    <a:ea typeface="Cambria Math" panose="02040503050406030204" pitchFamily="18" charset="0"/>
                  </a:rPr>
                  <a:t>= </a:t>
                </a:r>
                <a14:m>
                  <m:oMath xmlns:m="http://schemas.openxmlformats.org/officeDocument/2006/math">
                    <m:f>
                      <m:fPr>
                        <m:ctrlPr>
                          <a:rPr lang="en-US" sz="7200" i="1">
                            <a:latin typeface="Cambria Math" panose="02040503050406030204" pitchFamily="18" charset="0"/>
                            <a:ea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𝑝𝑜𝑝𝑢𝑙𝑎𝑡𝑖𝑜𝑛</m:t>
                        </m:r>
                        <m:r>
                          <a:rPr lang="en-US" sz="7200" b="0" i="1" smtClean="0">
                            <a:latin typeface="Cambria Math" panose="02040503050406030204" pitchFamily="18" charset="0"/>
                            <a:ea typeface="Cambria Math" panose="02040503050406030204" pitchFamily="18" charset="0"/>
                          </a:rPr>
                          <m:t> </m:t>
                        </m:r>
                        <m:r>
                          <a:rPr lang="en-US" sz="7200" b="0" i="1" smtClean="0">
                            <a:latin typeface="Cambria Math" panose="02040503050406030204" pitchFamily="18" charset="0"/>
                            <a:ea typeface="Cambria Math" panose="02040503050406030204" pitchFamily="18" charset="0"/>
                          </a:rPr>
                          <m:t>𝑖𝑛</m:t>
                        </m:r>
                        <m:r>
                          <a:rPr lang="en-US" sz="7200" b="0" i="1" smtClean="0">
                            <a:latin typeface="Cambria Math" panose="02040503050406030204" pitchFamily="18" charset="0"/>
                            <a:ea typeface="Cambria Math" panose="02040503050406030204" pitchFamily="18" charset="0"/>
                          </a:rPr>
                          <m:t> </m:t>
                        </m:r>
                        <m:r>
                          <a:rPr lang="en-US" sz="7200" b="0" i="1" smtClean="0">
                            <a:latin typeface="Cambria Math" panose="02040503050406030204" pitchFamily="18" charset="0"/>
                            <a:ea typeface="Cambria Math" panose="02040503050406030204" pitchFamily="18" charset="0"/>
                          </a:rPr>
                          <m:t>𝑐𝑒𝑙𝑙</m:t>
                        </m:r>
                      </m:num>
                      <m:den>
                        <m:r>
                          <a:rPr lang="en-US" sz="7200" b="0" i="1" smtClean="0">
                            <a:latin typeface="Cambria Math" panose="02040503050406030204" pitchFamily="18" charset="0"/>
                            <a:ea typeface="Cambria Math" panose="02040503050406030204" pitchFamily="18" charset="0"/>
                          </a:rPr>
                          <m:t>𝑠𝑢𝑚</m:t>
                        </m:r>
                        <m:r>
                          <a:rPr lang="en-US" sz="7200" b="0" i="1" smtClean="0">
                            <a:latin typeface="Cambria Math" panose="02040503050406030204" pitchFamily="18" charset="0"/>
                            <a:ea typeface="Cambria Math" panose="02040503050406030204" pitchFamily="18" charset="0"/>
                          </a:rPr>
                          <m:t> </m:t>
                        </m:r>
                        <m:r>
                          <a:rPr lang="en-US" sz="7200" b="0" i="1" smtClean="0">
                            <a:latin typeface="Cambria Math" panose="02040503050406030204" pitchFamily="18" charset="0"/>
                            <a:ea typeface="Cambria Math" panose="02040503050406030204" pitchFamily="18" charset="0"/>
                          </a:rPr>
                          <m:t>𝑜𝑓</m:t>
                        </m:r>
                        <m:r>
                          <a:rPr lang="en-US" sz="7200" b="0" i="1" smtClean="0">
                            <a:latin typeface="Cambria Math" panose="02040503050406030204" pitchFamily="18" charset="0"/>
                            <a:ea typeface="Cambria Math" panose="02040503050406030204" pitchFamily="18" charset="0"/>
                          </a:rPr>
                          <m:t> </m:t>
                        </m:r>
                        <m:r>
                          <a:rPr lang="en-US" sz="7200" b="0" i="1" smtClean="0">
                            <a:latin typeface="Cambria Math" panose="02040503050406030204" pitchFamily="18" charset="0"/>
                            <a:ea typeface="Cambria Math" panose="02040503050406030204" pitchFamily="18" charset="0"/>
                          </a:rPr>
                          <m:t>𝑤𝑒𝑖𝑔h𝑡𝑠</m:t>
                        </m:r>
                        <m:r>
                          <a:rPr lang="en-US" sz="7200" b="0" i="1" smtClean="0">
                            <a:latin typeface="Cambria Math" panose="02040503050406030204" pitchFamily="18" charset="0"/>
                            <a:ea typeface="Cambria Math" panose="02040503050406030204" pitchFamily="18" charset="0"/>
                          </a:rPr>
                          <m:t> </m:t>
                        </m:r>
                        <m:r>
                          <a:rPr lang="en-US" sz="7200" b="0" i="1" smtClean="0">
                            <a:latin typeface="Cambria Math" panose="02040503050406030204" pitchFamily="18" charset="0"/>
                            <a:ea typeface="Cambria Math" panose="02040503050406030204" pitchFamily="18" charset="0"/>
                          </a:rPr>
                          <m:t>𝑖𝑛</m:t>
                        </m:r>
                        <m:r>
                          <a:rPr lang="en-US" sz="7200" b="0" i="1" smtClean="0">
                            <a:latin typeface="Cambria Math" panose="02040503050406030204" pitchFamily="18" charset="0"/>
                            <a:ea typeface="Cambria Math" panose="02040503050406030204" pitchFamily="18" charset="0"/>
                          </a:rPr>
                          <m:t> </m:t>
                        </m:r>
                        <m:r>
                          <a:rPr lang="en-US" sz="7200" b="0" i="1" smtClean="0">
                            <a:latin typeface="Cambria Math" panose="02040503050406030204" pitchFamily="18" charset="0"/>
                            <a:ea typeface="Cambria Math" panose="02040503050406030204" pitchFamily="18" charset="0"/>
                          </a:rPr>
                          <m:t>𝑐𝑒𝑙𝑙</m:t>
                        </m:r>
                      </m:den>
                    </m:f>
                  </m:oMath>
                </a14:m>
                <a:endParaRPr lang="en-US" sz="7200" dirty="0" smtClean="0">
                  <a:latin typeface="Cambria Math" panose="02040503050406030204" pitchFamily="18" charset="0"/>
                  <a:ea typeface="Cambria Math" panose="02040503050406030204" pitchFamily="18" charset="0"/>
                </a:endParaRPr>
              </a:p>
              <a:p>
                <a:pPr lvl="1"/>
                <a:endParaRPr lang="en-US" sz="7200" dirty="0">
                  <a:latin typeface="Cambria Math" panose="02040503050406030204" pitchFamily="18" charset="0"/>
                  <a:ea typeface="Cambria Math" panose="02040503050406030204" pitchFamily="18" charset="0"/>
                </a:endParaRPr>
              </a:p>
              <a:p>
                <a:r>
                  <a:rPr lang="en-US" sz="7200" dirty="0">
                    <a:latin typeface="Cambria Math" panose="02040503050406030204" pitchFamily="18" charset="0"/>
                    <a:ea typeface="Cambria Math" panose="02040503050406030204" pitchFamily="18" charset="0"/>
                  </a:rPr>
                  <a:t>Stage </a:t>
                </a:r>
                <a:r>
                  <a:rPr lang="en-US" sz="7200" dirty="0" smtClean="0">
                    <a:latin typeface="Cambria Math" panose="02040503050406030204" pitchFamily="18" charset="0"/>
                    <a:ea typeface="Cambria Math" panose="02040503050406030204" pitchFamily="18" charset="0"/>
                  </a:rPr>
                  <a:t>4: Trim weights (if necessary)</a:t>
                </a:r>
                <a:endParaRPr lang="en-US" sz="7200" dirty="0">
                  <a:latin typeface="Cambria Math" panose="02040503050406030204" pitchFamily="18" charset="0"/>
                  <a:ea typeface="Cambria Math" panose="02040503050406030204" pitchFamily="18" charset="0"/>
                </a:endParaRPr>
              </a:p>
              <a:p>
                <a:pPr lvl="1"/>
                <a:r>
                  <a:rPr lang="en-US" sz="7200" dirty="0" smtClean="0">
                    <a:latin typeface="Cambria Math" panose="02040503050406030204" pitchFamily="18" charset="0"/>
                    <a:ea typeface="Cambria Math" panose="02040503050406030204" pitchFamily="18" charset="0"/>
                  </a:rPr>
                  <a:t>Deemed unnecessary </a:t>
                </a:r>
                <a:endParaRPr lang="en-US" sz="7200" dirty="0">
                  <a:latin typeface="Cambria Math" panose="02040503050406030204" pitchFamily="18" charset="0"/>
                  <a:ea typeface="Cambria Math" panose="02040503050406030204" pitchFamily="18" charset="0"/>
                </a:endParaRPr>
              </a:p>
              <a:p>
                <a:pPr lvl="1"/>
                <a:endParaRPr lang="en-US" sz="4000" dirty="0">
                  <a:latin typeface="Cambria Math" panose="02040503050406030204" pitchFamily="18" charset="0"/>
                  <a:ea typeface="Cambria Math" panose="02040503050406030204" pitchFamily="18" charset="0"/>
                </a:endParaRPr>
              </a:p>
              <a:p>
                <a:pPr lvl="1"/>
                <a:endParaRPr lang="en-US" sz="4000" dirty="0" smtClean="0">
                  <a:latin typeface="Cambria Math" panose="02040503050406030204" pitchFamily="18" charset="0"/>
                  <a:ea typeface="Cambria Math" panose="02040503050406030204" pitchFamily="18" charset="0"/>
                </a:endParaRPr>
              </a:p>
              <a:p>
                <a:pPr lvl="1"/>
                <a:endParaRPr lang="en-US" sz="6400" dirty="0" smtClean="0"/>
              </a:p>
              <a:p>
                <a:endParaRPr lang="en-US" dirty="0"/>
              </a:p>
              <a:p>
                <a:pPr lvl="1"/>
                <a:endParaRPr lang="en-US" dirty="0" smtClean="0"/>
              </a:p>
              <a:p>
                <a:pPr marL="457200" lvl="1" indent="0">
                  <a:buNone/>
                </a:pPr>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4000"/>
                <a:ext cx="10515600" cy="5123543"/>
              </a:xfrm>
              <a:blipFill rotWithShape="0">
                <a:blip r:embed="rId3"/>
                <a:stretch>
                  <a:fillRect l="-406" t="-2143"/>
                </a:stretch>
              </a:blipFill>
            </p:spPr>
            <p:txBody>
              <a:bodyPr/>
              <a:lstStyle/>
              <a:p>
                <a:r>
                  <a:rPr lang="en-US">
                    <a:noFill/>
                  </a:rPr>
                  <a:t> </a:t>
                </a:r>
              </a:p>
            </p:txBody>
          </p:sp>
        </mc:Fallback>
      </mc:AlternateContent>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0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 - continuous variable</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b="1" dirty="0" smtClean="0">
                <a:solidFill>
                  <a:srgbClr val="000080"/>
                </a:solidFill>
                <a:latin typeface="Courier New" panose="02070309020205020404" pitchFamily="49" charset="0"/>
              </a:rPr>
              <a:t>proc</a:t>
            </a:r>
            <a:r>
              <a:rPr lang="en-US" b="0" dirty="0" smtClean="0">
                <a:solidFill>
                  <a:srgbClr val="000000"/>
                </a:solidFill>
                <a:latin typeface="Courier New" panose="02070309020205020404" pitchFamily="49" charset="0"/>
              </a:rPr>
              <a:t> </a:t>
            </a:r>
            <a:r>
              <a:rPr lang="en-US" b="1" dirty="0" err="1" smtClean="0">
                <a:solidFill>
                  <a:srgbClr val="000080"/>
                </a:solidFill>
                <a:latin typeface="Courier New" panose="02070309020205020404" pitchFamily="49" charset="0"/>
              </a:rPr>
              <a:t>surveymeans</a:t>
            </a:r>
            <a:r>
              <a:rPr lang="en-US" b="0" dirty="0" smtClean="0">
                <a:solidFill>
                  <a:srgbClr val="000000"/>
                </a:solidFill>
                <a:latin typeface="Courier New" panose="02070309020205020404" pitchFamily="49" charset="0"/>
              </a:rPr>
              <a:t> </a:t>
            </a:r>
            <a:r>
              <a:rPr lang="en-US" b="0" dirty="0" smtClean="0">
                <a:solidFill>
                  <a:srgbClr val="0000FF"/>
                </a:solidFill>
                <a:latin typeface="Courier New" panose="02070309020205020404" pitchFamily="49" charset="0"/>
              </a:rPr>
              <a:t>data</a:t>
            </a:r>
            <a:r>
              <a:rPr lang="en-US" b="0" dirty="0" smtClean="0">
                <a:solidFill>
                  <a:srgbClr val="000000"/>
                </a:solidFill>
                <a:latin typeface="Courier New" panose="02070309020205020404" pitchFamily="49" charset="0"/>
              </a:rPr>
              <a:t>=</a:t>
            </a:r>
            <a:r>
              <a:rPr lang="en-US" b="0" dirty="0" err="1" smtClean="0">
                <a:solidFill>
                  <a:srgbClr val="000000"/>
                </a:solidFill>
                <a:latin typeface="Courier New" panose="02070309020205020404" pitchFamily="49" charset="0"/>
              </a:rPr>
              <a:t>final.hepvar</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stratum</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final_stratum</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cluster</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final_cluster</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weight</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final_weight</a:t>
            </a:r>
            <a:r>
              <a:rPr lang="en-US" b="0" dirty="0" smtClean="0">
                <a:solidFill>
                  <a:srgbClr val="000000"/>
                </a:solidFill>
                <a:latin typeface="Courier New" panose="02070309020205020404" pitchFamily="49" charset="0"/>
              </a:rPr>
              <a:t>;</a:t>
            </a:r>
          </a:p>
          <a:p>
            <a:pPr marL="0" indent="0">
              <a:buNone/>
            </a:pPr>
            <a:r>
              <a:rPr lang="en-US" b="0" dirty="0" err="1" smtClean="0">
                <a:solidFill>
                  <a:srgbClr val="0000FF"/>
                </a:solidFill>
                <a:latin typeface="Courier New" panose="02070309020205020404" pitchFamily="49" charset="0"/>
              </a:rPr>
              <a:t>var</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hospital_lifetime_num_miss</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domain</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ahcv_posneg</a:t>
            </a:r>
            <a:r>
              <a:rPr lang="en-US" b="0" dirty="0" smtClean="0">
                <a:solidFill>
                  <a:srgbClr val="000000"/>
                </a:solidFill>
                <a:latin typeface="Courier New" panose="02070309020205020404" pitchFamily="49" charset="0"/>
              </a:rPr>
              <a:t>;</a:t>
            </a:r>
          </a:p>
          <a:p>
            <a:pPr marL="0" indent="0">
              <a:buNone/>
            </a:pPr>
            <a:r>
              <a:rPr lang="en-US" b="1" dirty="0" smtClean="0">
                <a:solidFill>
                  <a:srgbClr val="000080"/>
                </a:solidFill>
                <a:latin typeface="Courier New" panose="02070309020205020404" pitchFamily="49" charset="0"/>
              </a:rPr>
              <a:t>run</a:t>
            </a:r>
            <a:r>
              <a:rPr lang="en-US" b="0" dirty="0" smtClean="0">
                <a:solidFill>
                  <a:srgbClr val="000000"/>
                </a:solidFill>
                <a:latin typeface="Courier New" panose="02070309020205020404" pitchFamily="49" charset="0"/>
              </a:rPr>
              <a:t>;</a:t>
            </a:r>
          </a:p>
          <a:p>
            <a:endParaRPr lang="en-US" b="0"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proc</a:t>
            </a:r>
            <a:r>
              <a:rPr lang="en-US" b="0" dirty="0" smtClean="0">
                <a:solidFill>
                  <a:srgbClr val="000000"/>
                </a:solidFill>
                <a:latin typeface="Courier New" panose="02070309020205020404" pitchFamily="49" charset="0"/>
              </a:rPr>
              <a:t> </a:t>
            </a:r>
            <a:r>
              <a:rPr lang="en-US" b="1" dirty="0" err="1" smtClean="0">
                <a:solidFill>
                  <a:srgbClr val="000080"/>
                </a:solidFill>
                <a:latin typeface="Courier New" panose="02070309020205020404" pitchFamily="49" charset="0"/>
              </a:rPr>
              <a:t>surveyreg</a:t>
            </a:r>
            <a:r>
              <a:rPr lang="en-US" b="0" dirty="0" smtClean="0">
                <a:solidFill>
                  <a:srgbClr val="000000"/>
                </a:solidFill>
                <a:latin typeface="Courier New" panose="02070309020205020404" pitchFamily="49" charset="0"/>
              </a:rPr>
              <a:t> </a:t>
            </a:r>
            <a:r>
              <a:rPr lang="en-US" b="0" dirty="0" smtClean="0">
                <a:solidFill>
                  <a:srgbClr val="0000FF"/>
                </a:solidFill>
                <a:latin typeface="Courier New" panose="02070309020205020404" pitchFamily="49" charset="0"/>
              </a:rPr>
              <a:t>data</a:t>
            </a:r>
            <a:r>
              <a:rPr lang="en-US" b="0" dirty="0" smtClean="0">
                <a:solidFill>
                  <a:srgbClr val="000000"/>
                </a:solidFill>
                <a:latin typeface="Courier New" panose="02070309020205020404" pitchFamily="49" charset="0"/>
              </a:rPr>
              <a:t>=</a:t>
            </a:r>
            <a:r>
              <a:rPr lang="en-US" b="0" dirty="0" err="1" smtClean="0">
                <a:solidFill>
                  <a:srgbClr val="000000"/>
                </a:solidFill>
                <a:latin typeface="Courier New" panose="02070309020205020404" pitchFamily="49" charset="0"/>
              </a:rPr>
              <a:t>final.hepvar</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stratum</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final_stratum</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cluster</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final_cluster</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weight</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final_weight</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class</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ahcv_posneg</a:t>
            </a:r>
            <a:r>
              <a:rPr lang="en-US" b="0" dirty="0" smtClean="0">
                <a:solidFill>
                  <a:srgbClr val="000000"/>
                </a:solidFill>
                <a:latin typeface="Courier New" panose="02070309020205020404" pitchFamily="49" charset="0"/>
              </a:rPr>
              <a:t>;</a:t>
            </a:r>
          </a:p>
          <a:p>
            <a:pPr marL="0" indent="0">
              <a:buNone/>
            </a:pPr>
            <a:r>
              <a:rPr lang="en-US" b="0" dirty="0" smtClean="0">
                <a:solidFill>
                  <a:srgbClr val="0000FF"/>
                </a:solidFill>
                <a:latin typeface="Courier New" panose="02070309020205020404" pitchFamily="49" charset="0"/>
              </a:rPr>
              <a:t>model</a:t>
            </a:r>
            <a:r>
              <a:rPr lang="en-US" b="0" dirty="0" smtClean="0">
                <a:solidFill>
                  <a:srgbClr val="000000"/>
                </a:solidFill>
                <a:latin typeface="Courier New" panose="02070309020205020404" pitchFamily="49" charset="0"/>
              </a:rPr>
              <a:t> </a:t>
            </a:r>
            <a:r>
              <a:rPr lang="en-US" b="0" dirty="0" err="1" smtClean="0">
                <a:solidFill>
                  <a:srgbClr val="000000"/>
                </a:solidFill>
                <a:latin typeface="Courier New" panose="02070309020205020404" pitchFamily="49" charset="0"/>
              </a:rPr>
              <a:t>hospital_lifetime_num_miss</a:t>
            </a:r>
            <a:r>
              <a:rPr lang="en-US" b="0" dirty="0" smtClean="0">
                <a:solidFill>
                  <a:srgbClr val="000000"/>
                </a:solidFill>
                <a:latin typeface="Courier New" panose="02070309020205020404" pitchFamily="49" charset="0"/>
              </a:rPr>
              <a:t>  = </a:t>
            </a:r>
            <a:r>
              <a:rPr lang="en-US" b="0" dirty="0" err="1" smtClean="0">
                <a:solidFill>
                  <a:srgbClr val="000000"/>
                </a:solidFill>
                <a:latin typeface="Courier New" panose="02070309020205020404" pitchFamily="49" charset="0"/>
              </a:rPr>
              <a:t>ahcv_posneg</a:t>
            </a:r>
            <a:r>
              <a:rPr lang="en-US" b="0" dirty="0" smtClean="0">
                <a:solidFill>
                  <a:srgbClr val="000000"/>
                </a:solidFill>
                <a:latin typeface="Courier New" panose="02070309020205020404" pitchFamily="49" charset="0"/>
              </a:rPr>
              <a:t>;</a:t>
            </a:r>
          </a:p>
          <a:p>
            <a:pPr marL="0" indent="0">
              <a:buNone/>
            </a:pPr>
            <a:r>
              <a:rPr lang="en-US" b="1" dirty="0" smtClean="0">
                <a:solidFill>
                  <a:srgbClr val="000080"/>
                </a:solidFill>
                <a:latin typeface="Courier New" panose="02070309020205020404" pitchFamily="49" charset="0"/>
              </a:rPr>
              <a:t>run</a:t>
            </a:r>
            <a:r>
              <a:rPr lang="en-US" b="0" dirty="0" smtClean="0">
                <a:solidFill>
                  <a:srgbClr val="000000"/>
                </a:solidFill>
                <a:latin typeface="Courier New" panose="02070309020205020404" pitchFamily="49" charset="0"/>
              </a:rPr>
              <a:t>;</a:t>
            </a:r>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39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 Output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025" y="2486819"/>
            <a:ext cx="10267950" cy="3028950"/>
          </a:xfrm>
        </p:spPr>
      </p:pic>
      <p:sp>
        <p:nvSpPr>
          <p:cNvPr id="5" name="Rectangle 4"/>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53830" y="3224170"/>
            <a:ext cx="624114" cy="4189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639299" y="3224170"/>
            <a:ext cx="1590675" cy="4189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639300" y="4633145"/>
            <a:ext cx="1590675" cy="4033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87873" y="4633144"/>
            <a:ext cx="596900" cy="4033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87872" y="5036456"/>
            <a:ext cx="596901" cy="3628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39300" y="5036456"/>
            <a:ext cx="1590675" cy="3628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4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 Output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5448" y="2259105"/>
            <a:ext cx="8534095" cy="3329445"/>
          </a:xfrm>
        </p:spPr>
      </p:pic>
      <p:sp>
        <p:nvSpPr>
          <p:cNvPr id="5" name="Rectangle 4"/>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024916" y="5067484"/>
            <a:ext cx="624114" cy="3898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51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79700"/>
            <a:ext cx="10507851" cy="5897264"/>
          </a:xfrm>
          <a:prstGeom prst="rect">
            <a:avLst/>
          </a:prstGeom>
        </p:spPr>
      </p:pic>
      <p:sp>
        <p:nvSpPr>
          <p:cNvPr id="5" name="Right Arrow 4"/>
          <p:cNvSpPr/>
          <p:nvPr/>
        </p:nvSpPr>
        <p:spPr>
          <a:xfrm rot="10800000">
            <a:off x="3193378" y="468700"/>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3912795" y="4220437"/>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5628828" y="3002484"/>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74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8184"/>
            <a:ext cx="10515597" cy="5918779"/>
          </a:xfrm>
          <a:prstGeom prst="rect">
            <a:avLst/>
          </a:prstGeom>
        </p:spPr>
      </p:pic>
      <p:sp>
        <p:nvSpPr>
          <p:cNvPr id="7" name="Right Arrow 6"/>
          <p:cNvSpPr/>
          <p:nvPr/>
        </p:nvSpPr>
        <p:spPr>
          <a:xfrm rot="10800000">
            <a:off x="7409778" y="1623632"/>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1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8184"/>
            <a:ext cx="10515597" cy="5918779"/>
          </a:xfrm>
          <a:prstGeom prst="rect">
            <a:avLst/>
          </a:prstGeom>
        </p:spPr>
      </p:pic>
      <p:sp>
        <p:nvSpPr>
          <p:cNvPr id="7" name="Right Arrow 6"/>
          <p:cNvSpPr/>
          <p:nvPr/>
        </p:nvSpPr>
        <p:spPr>
          <a:xfrm rot="10800000">
            <a:off x="6901778" y="1980000"/>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6784430" y="3389700"/>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0800000">
            <a:off x="7762330" y="1864500"/>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84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117" y="254149"/>
            <a:ext cx="10541765" cy="5926849"/>
          </a:xfrm>
        </p:spPr>
      </p:pic>
      <p:sp>
        <p:nvSpPr>
          <p:cNvPr id="7" name="Right Arrow 6"/>
          <p:cNvSpPr/>
          <p:nvPr/>
        </p:nvSpPr>
        <p:spPr>
          <a:xfrm rot="10800000">
            <a:off x="5120730" y="2259400"/>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5552530" y="3083462"/>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0800000">
            <a:off x="7148522" y="3083461"/>
            <a:ext cx="463296" cy="134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5784178" y="4063999"/>
            <a:ext cx="463296" cy="157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27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5296" t="35523" r="42424" b="10835"/>
          <a:stretch/>
        </p:blipFill>
        <p:spPr>
          <a:xfrm>
            <a:off x="3164114" y="1262299"/>
            <a:ext cx="6000048" cy="4279900"/>
          </a:xfrm>
          <a:prstGeom prst="rect">
            <a:avLst/>
          </a:prstGeom>
        </p:spPr>
      </p:pic>
      <p:sp>
        <p:nvSpPr>
          <p:cNvPr id="5" name="Rectangle 4"/>
          <p:cNvSpPr/>
          <p:nvPr/>
        </p:nvSpPr>
        <p:spPr>
          <a:xfrm>
            <a:off x="6090996" y="4847771"/>
            <a:ext cx="730717" cy="4209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0996" y="4475727"/>
            <a:ext cx="730718" cy="3720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631542" y="2598057"/>
            <a:ext cx="667658" cy="3918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89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296" t="35523" r="42424" b="10835"/>
          <a:stretch/>
        </p:blipFill>
        <p:spPr>
          <a:xfrm>
            <a:off x="4071256" y="3461345"/>
            <a:ext cx="4252686" cy="3033488"/>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25" y="150019"/>
            <a:ext cx="10267950" cy="3028950"/>
          </a:xfrm>
          <a:prstGeom prst="rect">
            <a:avLst/>
          </a:prstGeom>
        </p:spPr>
      </p:pic>
      <p:sp>
        <p:nvSpPr>
          <p:cNvPr id="8" name="Rectangle 7"/>
          <p:cNvSpPr/>
          <p:nvPr/>
        </p:nvSpPr>
        <p:spPr>
          <a:xfrm>
            <a:off x="8013700" y="2288876"/>
            <a:ext cx="596900" cy="39082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97599" y="5989777"/>
            <a:ext cx="533401" cy="32212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013700" y="2679699"/>
            <a:ext cx="596900" cy="39082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97599" y="5747657"/>
            <a:ext cx="533401" cy="2421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79224" y="900752"/>
            <a:ext cx="600500" cy="42308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05713" y="4397828"/>
            <a:ext cx="537029" cy="27577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36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lstStyle/>
          <a:p>
            <a:r>
              <a:rPr lang="en-US" dirty="0" smtClean="0"/>
              <a:t>Always make sure the sampling design is fully specified in the analysis</a:t>
            </a:r>
          </a:p>
          <a:p>
            <a:r>
              <a:rPr lang="en-US" dirty="0" smtClean="0"/>
              <a:t>Think about missing values</a:t>
            </a:r>
          </a:p>
          <a:p>
            <a:pPr lvl="1"/>
            <a:r>
              <a:rPr lang="en-US" dirty="0" smtClean="0"/>
              <a:t>Different software handles this in different ways</a:t>
            </a:r>
          </a:p>
          <a:p>
            <a:r>
              <a:rPr lang="en-US" dirty="0" smtClean="0"/>
              <a:t>Make sure referent groups are specified correctly for odds ratios</a:t>
            </a:r>
          </a:p>
          <a:p>
            <a:r>
              <a:rPr lang="en-US" dirty="0"/>
              <a:t>Use an appropriate statistical </a:t>
            </a:r>
            <a:r>
              <a:rPr lang="en-US" dirty="0" smtClean="0"/>
              <a:t>analysis</a:t>
            </a:r>
          </a:p>
          <a:p>
            <a:pPr lvl="1"/>
            <a:r>
              <a:rPr lang="en-US" dirty="0" smtClean="0"/>
              <a:t>Applicable to your type of data</a:t>
            </a:r>
          </a:p>
          <a:p>
            <a:pPr lvl="1"/>
            <a:r>
              <a:rPr lang="en-US" dirty="0" smtClean="0"/>
              <a:t>Relevant to the specific research question</a:t>
            </a:r>
          </a:p>
          <a:p>
            <a:endParaRPr lang="en-US" dirty="0" smtClean="0"/>
          </a:p>
          <a:p>
            <a:endParaRPr lang="en-US" dirty="0" smtClean="0"/>
          </a:p>
        </p:txBody>
      </p:sp>
    </p:spTree>
    <p:extLst>
      <p:ext uri="{BB962C8B-B14F-4D97-AF65-F5344CB8AC3E}">
        <p14:creationId xmlns:p14="http://schemas.microsoft.com/office/powerpoint/2010/main" val="32550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1 and stage 2 weights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Stage 1</a:t>
                </a:r>
              </a:p>
              <a:p>
                <a:pPr marL="457200" lvl="1" indent="0">
                  <a:buNone/>
                </a:pPr>
                <a:endParaRPr lang="en-US" sz="2000" i="1" dirty="0" smtClean="0">
                  <a:latin typeface="Cambria Math" panose="02040503050406030204" pitchFamily="18" charset="0"/>
                </a:endParaRPr>
              </a:p>
              <a:p>
                <a:pPr marL="457200" lvl="1" indent="0">
                  <a:buNone/>
                </a:pPr>
                <a:r>
                  <a:rPr lang="en-US" sz="2000" i="1" dirty="0" smtClean="0">
                    <a:latin typeface="Cambria Math" panose="02040503050406030204" pitchFamily="18" charset="0"/>
                  </a:rPr>
                  <a:t>=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𝑐𝑙𝑢𝑠𝑡𝑒𝑟𝑠</m:t>
                        </m:r>
                      </m:num>
                      <m:den>
                        <m:r>
                          <a:rPr lang="en-US" sz="2000" b="0" i="1" smtClean="0">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𝑠𝑒𝑙𝑒𝑐𝑡𝑒𝑑</m:t>
                        </m:r>
                        <m:r>
                          <a:rPr lang="en-US" sz="2000" i="1">
                            <a:latin typeface="Cambria Math" panose="02040503050406030204" pitchFamily="18" charset="0"/>
                          </a:rPr>
                          <m:t> </m:t>
                        </m:r>
                        <m:r>
                          <a:rPr lang="en-US" sz="2000" i="1">
                            <a:latin typeface="Cambria Math" panose="02040503050406030204" pitchFamily="18" charset="0"/>
                          </a:rPr>
                          <m:t>𝑐𝑙𝑢𝑠𝑡𝑒𝑟𝑠</m:t>
                        </m:r>
                      </m:den>
                    </m:f>
                  </m:oMath>
                </a14:m>
                <a:r>
                  <a:rPr lang="en-US" sz="2000" dirty="0"/>
                  <a:t> *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𝑛𝑢𝑚𝑏𝑒𝑟</m:t>
                        </m:r>
                        <m:r>
                          <a:rPr lang="en-US" sz="2000" b="0" i="1" smtClean="0">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h𝑜𝑢𝑠𝑒h𝑜𝑙𝑑𝑠</m:t>
                        </m:r>
                      </m:num>
                      <m:den>
                        <m:r>
                          <a:rPr lang="en-US" sz="2000" b="0" i="1" smtClean="0">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𝑠𝑒𝑙𝑒𝑐𝑡𝑒𝑑</m:t>
                        </m:r>
                        <m:r>
                          <a:rPr lang="en-US" sz="2000" i="1">
                            <a:latin typeface="Cambria Math" panose="02040503050406030204" pitchFamily="18" charset="0"/>
                          </a:rPr>
                          <m:t> </m:t>
                        </m:r>
                        <m:r>
                          <a:rPr lang="en-US" sz="2000" i="1">
                            <a:latin typeface="Cambria Math" panose="02040503050406030204" pitchFamily="18" charset="0"/>
                          </a:rPr>
                          <m:t>h𝑜𝑢𝑠𝑒h𝑜𝑙𝑑𝑠</m:t>
                        </m:r>
                      </m:den>
                    </m:f>
                  </m:oMath>
                </a14:m>
                <a:r>
                  <a:rPr lang="en-US" sz="2000" dirty="0"/>
                  <a:t> *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𝑝𝑒𝑜𝑝𝑙𝑒</m:t>
                        </m:r>
                        <m:r>
                          <a:rPr lang="en-US" sz="2000" i="1">
                            <a:latin typeface="Cambria Math" panose="02040503050406030204" pitchFamily="18" charset="0"/>
                          </a:rPr>
                          <m:t> </m:t>
                        </m:r>
                        <m:r>
                          <a:rPr lang="en-US" sz="2000" i="1">
                            <a:latin typeface="Cambria Math" panose="02040503050406030204" pitchFamily="18" charset="0"/>
                          </a:rPr>
                          <m:t>𝑖𝑛</m:t>
                        </m:r>
                        <m:r>
                          <a:rPr lang="en-US" sz="2000" i="1">
                            <a:latin typeface="Cambria Math" panose="02040503050406030204" pitchFamily="18" charset="0"/>
                          </a:rPr>
                          <m:t> </m:t>
                        </m:r>
                        <m:r>
                          <a:rPr lang="en-US" sz="2000" i="1">
                            <a:latin typeface="Cambria Math" panose="02040503050406030204" pitchFamily="18" charset="0"/>
                          </a:rPr>
                          <m:t>h𝑜𝑢𝑠𝑒h𝑜𝑙𝑑</m:t>
                        </m:r>
                      </m:num>
                      <m:den>
                        <m:r>
                          <a:rPr lang="en-US" sz="2000" i="1">
                            <a:latin typeface="Cambria Math" panose="02040503050406030204" pitchFamily="18" charset="0"/>
                          </a:rPr>
                          <m:t>1</m:t>
                        </m:r>
                      </m:den>
                    </m:f>
                  </m:oMath>
                </a14:m>
                <a:endParaRPr lang="en-US" sz="2000" dirty="0" smtClean="0"/>
              </a:p>
              <a:p>
                <a:pPr lvl="1"/>
                <a:endParaRPr lang="en-US" dirty="0" smtClean="0"/>
              </a:p>
              <a:p>
                <a:r>
                  <a:rPr lang="en-US" dirty="0" smtClean="0"/>
                  <a:t>Stage 2</a:t>
                </a:r>
              </a:p>
              <a:p>
                <a:pPr marL="457200" lvl="1" indent="0">
                  <a:lnSpc>
                    <a:spcPct val="100000"/>
                  </a:lnSpc>
                  <a:buNone/>
                </a:pPr>
                <a:endParaRPr lang="en-US" sz="1400" i="1" dirty="0" smtClean="0">
                  <a:latin typeface="Cambria Math" panose="02040503050406030204" pitchFamily="18" charset="0"/>
                </a:endParaRPr>
              </a:p>
              <a:p>
                <a:pPr marL="457200" lvl="1" indent="0">
                  <a:lnSpc>
                    <a:spcPct val="100000"/>
                  </a:lnSpc>
                  <a:buNone/>
                </a:pPr>
                <a:r>
                  <a:rPr lang="en-US" sz="1400" i="1" dirty="0" smtClean="0">
                    <a:latin typeface="Cambria Math" panose="02040503050406030204" pitchFamily="18" charset="0"/>
                  </a:rPr>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𝑒𝑙𝑖𝑔𝑖𝑏𝑙𝑒</m:t>
                        </m:r>
                        <m:r>
                          <a:rPr lang="en-US" sz="2000">
                            <a:latin typeface="Cambria Math" panose="02040503050406030204" pitchFamily="18" charset="0"/>
                          </a:rPr>
                          <m:t> </m:t>
                        </m:r>
                        <m:r>
                          <a:rPr lang="en-US" sz="2000" i="1">
                            <a:latin typeface="Cambria Math" panose="02040503050406030204" pitchFamily="18" charset="0"/>
                          </a:rPr>
                          <m:t>h𝑜𝑢𝑠𝑒h𝑜𝑙𝑑𝑠</m:t>
                        </m:r>
                        <m:r>
                          <a:rPr lang="en-US" sz="2000">
                            <a:latin typeface="Cambria Math" panose="02040503050406030204" pitchFamily="18" charset="0"/>
                          </a:rPr>
                          <m:t> </m:t>
                        </m:r>
                        <m:r>
                          <a:rPr lang="en-US" sz="2000" i="1">
                            <a:latin typeface="Cambria Math" panose="02040503050406030204" pitchFamily="18" charset="0"/>
                          </a:rPr>
                          <m:t>𝑠𝑒𝑙𝑒𝑐𝑡𝑒𝑑</m:t>
                        </m:r>
                      </m:num>
                      <m:den>
                        <m:r>
                          <a:rPr lang="en-US" sz="2000" i="1">
                            <a:latin typeface="Cambria Math" panose="02040503050406030204" pitchFamily="18" charset="0"/>
                          </a:rPr>
                          <m:t>𝑒𝑙𝑖𝑔𝑖𝑏𝑙𝑒</m:t>
                        </m:r>
                        <m:r>
                          <a:rPr lang="en-US" sz="2000">
                            <a:latin typeface="Cambria Math" panose="02040503050406030204" pitchFamily="18" charset="0"/>
                          </a:rPr>
                          <m:t> </m:t>
                        </m:r>
                        <m:r>
                          <a:rPr lang="en-US" sz="2000" i="1">
                            <a:latin typeface="Cambria Math" panose="02040503050406030204" pitchFamily="18" charset="0"/>
                          </a:rPr>
                          <m:t>h𝑜𝑢𝑠𝑒h𝑜𝑙𝑑𝑠</m:t>
                        </m:r>
                        <m:r>
                          <a:rPr lang="en-US" sz="2000">
                            <a:latin typeface="Cambria Math" panose="02040503050406030204" pitchFamily="18" charset="0"/>
                          </a:rPr>
                          <m:t> </m:t>
                        </m:r>
                        <m:r>
                          <a:rPr lang="en-US" sz="2000" i="1">
                            <a:latin typeface="Cambria Math" panose="02040503050406030204" pitchFamily="18" charset="0"/>
                          </a:rPr>
                          <m:t>𝑡h𝑎𝑡</m:t>
                        </m:r>
                        <m:r>
                          <a:rPr lang="en-US" sz="2000">
                            <a:latin typeface="Cambria Math" panose="02040503050406030204" pitchFamily="18" charset="0"/>
                          </a:rPr>
                          <m:t> </m:t>
                        </m:r>
                        <m:r>
                          <a:rPr lang="en-US" sz="2000" i="1">
                            <a:latin typeface="Cambria Math" panose="02040503050406030204" pitchFamily="18" charset="0"/>
                          </a:rPr>
                          <m:t>𝑟𝑒𝑠𝑝𝑜𝑛𝑑𝑒𝑑</m:t>
                        </m:r>
                      </m:den>
                    </m:f>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6" name="Rectangle 5"/>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0463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00000">
              <a:srgbClr val="5878A1"/>
            </a:gs>
            <a:gs pos="0">
              <a:srgbClr val="002060"/>
            </a:gs>
            <a:gs pos="100000">
              <a:srgbClr val="AFD0E1"/>
            </a:gs>
          </a:gsLst>
          <a:lin ang="5400000" scaled="1"/>
        </a:gradFill>
        <a:effectLst/>
      </p:bgPr>
    </p:bg>
    <p:spTree>
      <p:nvGrpSpPr>
        <p:cNvPr id="1" name=""/>
        <p:cNvGrpSpPr/>
        <p:nvPr/>
      </p:nvGrpSpPr>
      <p:grpSpPr>
        <a:xfrm>
          <a:off x="0" y="0"/>
          <a:ext cx="0" cy="0"/>
          <a:chOff x="0" y="0"/>
          <a:chExt cx="0" cy="0"/>
        </a:xfrm>
      </p:grpSpPr>
      <p:sp>
        <p:nvSpPr>
          <p:cNvPr id="10" name="TextBox 9"/>
          <p:cNvSpPr txBox="1"/>
          <p:nvPr/>
        </p:nvSpPr>
        <p:spPr>
          <a:xfrm>
            <a:off x="2768600" y="2903498"/>
            <a:ext cx="184731" cy="369332"/>
          </a:xfrm>
          <a:prstGeom prst="rect">
            <a:avLst/>
          </a:prstGeom>
          <a:noFill/>
        </p:spPr>
        <p:txBody>
          <a:bodyPr wrap="none" rtlCol="0">
            <a:spAutoFit/>
          </a:bodyPr>
          <a:lstStyle/>
          <a:p>
            <a:endParaRPr lang="en-US" dirty="0">
              <a:solidFill>
                <a:srgbClr val="000000"/>
              </a:solidFill>
            </a:endParaRPr>
          </a:p>
        </p:txBody>
      </p:sp>
      <p:sp>
        <p:nvSpPr>
          <p:cNvPr id="5" name="TextBox 4"/>
          <p:cNvSpPr txBox="1"/>
          <p:nvPr/>
        </p:nvSpPr>
        <p:spPr>
          <a:xfrm>
            <a:off x="3623265" y="3088164"/>
            <a:ext cx="4650953" cy="461665"/>
          </a:xfrm>
          <a:prstGeom prst="rect">
            <a:avLst/>
          </a:prstGeom>
          <a:noFill/>
        </p:spPr>
        <p:txBody>
          <a:bodyPr wrap="none" rtlCol="0">
            <a:spAutoFit/>
          </a:bodyPr>
          <a:lstStyle/>
          <a:p>
            <a:r>
              <a:rPr lang="en-US" sz="2400" dirty="0" smtClean="0">
                <a:latin typeface="Calibri" panose="020F0502020204030204" pitchFamily="34" charset="0"/>
              </a:rPr>
              <a:t>Thanks for listening. Any questions?</a:t>
            </a:r>
            <a:endParaRPr lang="en-US" sz="2400" dirty="0">
              <a:latin typeface="Calibri" panose="020F0502020204030204" pitchFamily="34" charset="0"/>
            </a:endParaRPr>
          </a:p>
        </p:txBody>
      </p:sp>
      <p:sp>
        <p:nvSpPr>
          <p:cNvPr id="7" name="TextBox 6"/>
          <p:cNvSpPr txBox="1"/>
          <p:nvPr/>
        </p:nvSpPr>
        <p:spPr>
          <a:xfrm>
            <a:off x="9309100" y="5162034"/>
            <a:ext cx="2018951" cy="1107996"/>
          </a:xfrm>
          <a:prstGeom prst="rect">
            <a:avLst/>
          </a:prstGeom>
          <a:noFill/>
        </p:spPr>
        <p:txBody>
          <a:bodyPr wrap="none" rtlCol="0">
            <a:spAutoFit/>
          </a:bodyPr>
          <a:lstStyle/>
          <a:p>
            <a:r>
              <a:rPr lang="en-US" sz="2400" dirty="0">
                <a:solidFill>
                  <a:srgbClr val="4590B8"/>
                </a:solidFill>
              </a:rPr>
              <a:t>Steven </a:t>
            </a:r>
            <a:r>
              <a:rPr lang="en-US" sz="2400" dirty="0" smtClean="0">
                <a:solidFill>
                  <a:srgbClr val="4590B8"/>
                </a:solidFill>
              </a:rPr>
              <a:t>Russell</a:t>
            </a:r>
          </a:p>
          <a:p>
            <a:r>
              <a:rPr lang="en-US" sz="2400" dirty="0" smtClean="0">
                <a:solidFill>
                  <a:srgbClr val="4590B8"/>
                </a:solidFill>
              </a:rPr>
              <a:t>ykf1@cdc.gov</a:t>
            </a:r>
            <a:endParaRPr lang="en-US" sz="2400" dirty="0">
              <a:solidFill>
                <a:srgbClr val="4590B8"/>
              </a:solidFill>
            </a:endParaRPr>
          </a:p>
          <a:p>
            <a:endParaRPr lang="en-US" dirty="0">
              <a:solidFill>
                <a:srgbClr val="000000"/>
              </a:solidFill>
            </a:endParaRPr>
          </a:p>
        </p:txBody>
      </p:sp>
    </p:spTree>
    <p:extLst>
      <p:ext uri="{BB962C8B-B14F-4D97-AF65-F5344CB8AC3E}">
        <p14:creationId xmlns:p14="http://schemas.microsoft.com/office/powerpoint/2010/main" val="9040227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3: Calibration weight</a:t>
            </a:r>
            <a:endParaRPr lang="en-US" dirty="0"/>
          </a:p>
        </p:txBody>
      </p:sp>
      <p:sp>
        <p:nvSpPr>
          <p:cNvPr id="3" name="Content Placeholder 2"/>
          <p:cNvSpPr>
            <a:spLocks noGrp="1"/>
          </p:cNvSpPr>
          <p:nvPr>
            <p:ph idx="1"/>
          </p:nvPr>
        </p:nvSpPr>
        <p:spPr>
          <a:xfrm>
            <a:off x="838200" y="1825625"/>
            <a:ext cx="10515600" cy="4257675"/>
          </a:xfrm>
        </p:spPr>
        <p:txBody>
          <a:bodyPr>
            <a:normAutofit/>
          </a:bodyPr>
          <a:lstStyle/>
          <a:p>
            <a:pPr marL="0" indent="0">
              <a:buNone/>
            </a:pPr>
            <a:r>
              <a:rPr lang="en-US" dirty="0" smtClean="0"/>
              <a:t>To calculate the calibration weights we:</a:t>
            </a:r>
          </a:p>
          <a:p>
            <a:pPr marL="914400" lvl="1" indent="-457200">
              <a:buAutoNum type="arabicParenR"/>
            </a:pPr>
            <a:r>
              <a:rPr lang="en-US" dirty="0" smtClean="0"/>
              <a:t>Gathered population data by strata, sex and age group</a:t>
            </a:r>
          </a:p>
          <a:p>
            <a:pPr marL="914400" lvl="1" indent="-457200">
              <a:buFont typeface="Arial" panose="020B0604020202020204" pitchFamily="34" charset="0"/>
              <a:buAutoNum type="arabicParenR"/>
            </a:pPr>
            <a:r>
              <a:rPr lang="en-US" dirty="0"/>
              <a:t>Took the product of the </a:t>
            </a:r>
            <a:r>
              <a:rPr lang="en-US" dirty="0" smtClean="0"/>
              <a:t>base weights and non-response weight</a:t>
            </a:r>
          </a:p>
          <a:p>
            <a:pPr marL="914400" lvl="1" indent="-457200">
              <a:buFont typeface="Arial" panose="020B0604020202020204" pitchFamily="34" charset="0"/>
              <a:buAutoNum type="arabicParenR"/>
            </a:pPr>
            <a:r>
              <a:rPr lang="en-US" dirty="0" smtClean="0"/>
              <a:t>Summed the product of the weights in each cell (each cell corresponds to a specific strata, sex, and age group)</a:t>
            </a:r>
          </a:p>
          <a:p>
            <a:pPr marL="914400" lvl="1" indent="-457200">
              <a:buFont typeface="Arial" panose="020B0604020202020204" pitchFamily="34" charset="0"/>
              <a:buAutoNum type="arabicParenR"/>
            </a:pPr>
            <a:r>
              <a:rPr lang="en-US" dirty="0" smtClean="0"/>
              <a:t>Divided the population total (in each cell) by the sum of the weights (in each cell)</a:t>
            </a:r>
            <a:endParaRPr lang="en-US" dirty="0"/>
          </a:p>
          <a:p>
            <a:pPr marL="914400" lvl="1" indent="-457200">
              <a:buAutoNum type="arabicParenR"/>
            </a:pPr>
            <a:endParaRPr lang="en-US" dirty="0" smtClean="0"/>
          </a:p>
          <a:p>
            <a:pPr marL="914400" lvl="1" indent="-457200">
              <a:buAutoNum type="arabicParenR"/>
            </a:pPr>
            <a:endParaRPr lang="en-US" dirty="0" smtClean="0"/>
          </a:p>
          <a:p>
            <a:pPr marL="457200" lvl="1" indent="0">
              <a:buNone/>
            </a:pPr>
            <a:endParaRPr lang="en-US" dirty="0"/>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6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a:t>
            </a:r>
            <a:r>
              <a:rPr lang="en-US" dirty="0" smtClean="0"/>
              <a:t>3: </a:t>
            </a:r>
            <a:r>
              <a:rPr lang="en-US" dirty="0"/>
              <a:t>C</a:t>
            </a:r>
            <a:r>
              <a:rPr lang="en-US" dirty="0" smtClean="0"/>
              <a:t>alibration weight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37206868"/>
              </p:ext>
            </p:extLst>
          </p:nvPr>
        </p:nvGraphicFramePr>
        <p:xfrm>
          <a:off x="1887711" y="1994026"/>
          <a:ext cx="7324377" cy="4451642"/>
        </p:xfrm>
        <a:graphic>
          <a:graphicData uri="http://schemas.openxmlformats.org/drawingml/2006/table">
            <a:tbl>
              <a:tblPr>
                <a:tableStyleId>{5940675A-B579-460E-94D1-54222C63F5DA}</a:tableStyleId>
              </a:tblPr>
              <a:tblGrid>
                <a:gridCol w="2585697"/>
                <a:gridCol w="789780"/>
                <a:gridCol w="789780"/>
                <a:gridCol w="789780"/>
                <a:gridCol w="789780"/>
                <a:gridCol w="789780"/>
                <a:gridCol w="789780"/>
              </a:tblGrid>
              <a:tr h="244898">
                <a:tc rowSpan="2">
                  <a:txBody>
                    <a:bodyPr/>
                    <a:lstStyle/>
                    <a:p>
                      <a:pPr algn="ctr" fontAlgn="ctr"/>
                      <a:r>
                        <a:rPr lang="en-US" sz="1100" u="none" strike="noStrike" dirty="0">
                          <a:effectLst/>
                        </a:rPr>
                        <a:t>Population by Strata</a:t>
                      </a:r>
                      <a:endParaRPr lang="en-US" sz="1100" b="1" i="0" u="none" strike="noStrike" dirty="0">
                        <a:solidFill>
                          <a:srgbClr val="000000"/>
                        </a:solidFill>
                        <a:effectLst/>
                        <a:latin typeface="Menlo Bold"/>
                      </a:endParaRPr>
                    </a:p>
                  </a:txBody>
                  <a:tcPr marL="9525" marR="9525" marT="9525" marB="0" anchor="ctr">
                    <a:solidFill>
                      <a:schemeClr val="accent1">
                        <a:lumMod val="60000"/>
                        <a:lumOff val="40000"/>
                      </a:schemeClr>
                    </a:solidFill>
                  </a:tcPr>
                </a:tc>
                <a:tc gridSpan="3">
                  <a:txBody>
                    <a:bodyPr/>
                    <a:lstStyle/>
                    <a:p>
                      <a:pPr algn="ctr" fontAlgn="b"/>
                      <a:r>
                        <a:rPr lang="en-US" sz="1100" u="none" strike="noStrike">
                          <a:effectLst/>
                        </a:rPr>
                        <a:t>Male</a:t>
                      </a:r>
                      <a:endParaRPr lang="en-US" sz="11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hMerge="1">
                  <a:txBody>
                    <a:bodyPr/>
                    <a:lstStyle/>
                    <a:p>
                      <a:endParaRPr lang="en-US"/>
                    </a:p>
                  </a:txBody>
                  <a:tcPr/>
                </a:tc>
                <a:tc hMerge="1">
                  <a:txBody>
                    <a:bodyPr/>
                    <a:lstStyle/>
                    <a:p>
                      <a:endParaRPr lang="en-US"/>
                    </a:p>
                  </a:txBody>
                  <a:tcPr/>
                </a:tc>
                <a:tc gridSpan="3">
                  <a:txBody>
                    <a:bodyPr/>
                    <a:lstStyle/>
                    <a:p>
                      <a:pPr algn="ctr" fontAlgn="b"/>
                      <a:r>
                        <a:rPr lang="en-US" sz="1100" u="none" strike="noStrike">
                          <a:effectLst/>
                        </a:rPr>
                        <a:t>Female</a:t>
                      </a:r>
                      <a:endParaRPr lang="en-US" sz="11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hMerge="1">
                  <a:txBody>
                    <a:bodyPr/>
                    <a:lstStyle/>
                    <a:p>
                      <a:endParaRPr lang="en-US"/>
                    </a:p>
                  </a:txBody>
                  <a:tcPr/>
                </a:tc>
                <a:tc hMerge="1">
                  <a:txBody>
                    <a:bodyPr/>
                    <a:lstStyle/>
                    <a:p>
                      <a:endParaRPr lang="en-US"/>
                    </a:p>
                  </a:txBody>
                  <a:tcPr/>
                </a:tc>
              </a:tr>
              <a:tr h="288376">
                <a:tc vMerge="1">
                  <a:txBody>
                    <a:bodyPr/>
                    <a:lstStyle/>
                    <a:p>
                      <a:endParaRPr lang="en-US"/>
                    </a:p>
                  </a:txBody>
                  <a:tcPr/>
                </a:tc>
                <a:tc>
                  <a:txBody>
                    <a:bodyPr/>
                    <a:lstStyle/>
                    <a:p>
                      <a:pPr algn="ctr" fontAlgn="ctr"/>
                      <a:r>
                        <a:rPr lang="en-US" sz="1100" u="none" strike="noStrike" dirty="0">
                          <a:effectLst/>
                        </a:rPr>
                        <a:t>&lt;45</a:t>
                      </a:r>
                      <a:endParaRPr lang="en-US" sz="11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ctr"/>
                      <a:r>
                        <a:rPr lang="en-US" sz="1100" u="none" strike="noStrike" dirty="0">
                          <a:effectLst/>
                        </a:rPr>
                        <a:t>45-64</a:t>
                      </a:r>
                      <a:endParaRPr lang="en-US" sz="11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ctr"/>
                      <a:r>
                        <a:rPr lang="en-US" sz="1100" u="none" strike="noStrike" dirty="0">
                          <a:effectLst/>
                        </a:rPr>
                        <a:t>&gt; 65</a:t>
                      </a:r>
                      <a:endParaRPr lang="en-US" sz="11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ctr"/>
                      <a:r>
                        <a:rPr lang="en-US" sz="1100" u="none" strike="noStrike" dirty="0">
                          <a:effectLst/>
                        </a:rPr>
                        <a:t>&lt;45</a:t>
                      </a:r>
                      <a:endParaRPr lang="en-US" sz="11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ctr"/>
                      <a:r>
                        <a:rPr lang="en-US" sz="1100" u="none" strike="noStrike" dirty="0">
                          <a:effectLst/>
                        </a:rPr>
                        <a:t>45-64</a:t>
                      </a:r>
                      <a:endParaRPr lang="en-US" sz="11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ctr"/>
                      <a:r>
                        <a:rPr lang="en-US" sz="1100" u="none" strike="noStrike" dirty="0">
                          <a:effectLst/>
                        </a:rPr>
                        <a:t>&gt; 65</a:t>
                      </a:r>
                      <a:endParaRPr lang="en-US" sz="11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r>
              <a:tr h="244898">
                <a:tc>
                  <a:txBody>
                    <a:bodyPr/>
                    <a:lstStyle/>
                    <a:p>
                      <a:pPr algn="l" fontAlgn="b"/>
                      <a:r>
                        <a:rPr lang="en-US" sz="1100" u="none" strike="noStrike" dirty="0" smtClean="0">
                          <a:effectLst/>
                        </a:rPr>
                        <a:t>Tbilisi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dirty="0">
                          <a:effectLst/>
                        </a:rPr>
                        <a:t>213,170</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110,873</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44,312</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176,787</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150,486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85,511</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a:effectLst/>
                        </a:rPr>
                        <a:t>Adjara (except Batumi)</a:t>
                      </a:r>
                      <a:endParaRPr lang="en-US" sz="1100" b="0" i="0" u="none" strike="noStrike">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dirty="0">
                          <a:effectLst/>
                        </a:rPr>
                        <a:t>37,686</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21,018</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8,986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35,424</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22,606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12,947</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a:effectLst/>
                        </a:rPr>
                        <a:t>Batumi</a:t>
                      </a:r>
                      <a:endParaRPr lang="en-US" sz="1100" b="0" i="0" u="none" strike="noStrike">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31,358</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16,286</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5,315</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25,381</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20,051</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8,851</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a:effectLst/>
                        </a:rPr>
                        <a:t>Guria</a:t>
                      </a:r>
                      <a:endParaRPr lang="en-US" sz="1100" b="0" i="0" u="none" strike="noStrike">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18,888</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15,512</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8,080</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17,098</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17,332</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13,052</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a:effectLst/>
                        </a:rPr>
                        <a:t>Imereti (except Kutaisi)</a:t>
                      </a:r>
                      <a:endParaRPr lang="en-US" sz="1100" b="0" i="0" u="none" strike="noStrike">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64,977</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54,527</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29,558</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58,361</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57,549</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45,000</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a:effectLst/>
                        </a:rPr>
                        <a:t>Kutaisi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26,938</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17,034</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6,734</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21,680</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20,053</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12,274</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a:effectLst/>
                        </a:rPr>
                        <a:t>Kakheti (except Telavi)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44,077</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34,021</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18,323</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40,282</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37,078</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27,606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a:effectLst/>
                        </a:rPr>
                        <a:t>Telavi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3,504</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2,151</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936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2,985</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2,798</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1,796</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err="1">
                          <a:effectLst/>
                        </a:rPr>
                        <a:t>Kvemo</a:t>
                      </a:r>
                      <a:r>
                        <a:rPr lang="en-US" sz="1100" u="none" strike="noStrike" dirty="0">
                          <a:effectLst/>
                        </a:rPr>
                        <a:t> </a:t>
                      </a:r>
                      <a:r>
                        <a:rPr lang="en-US" sz="1100" u="none" strike="noStrike" dirty="0" err="1">
                          <a:effectLst/>
                        </a:rPr>
                        <a:t>Kartli</a:t>
                      </a:r>
                      <a:r>
                        <a:rPr lang="en-US" sz="1100" u="none" strike="noStrike" dirty="0">
                          <a:effectLst/>
                        </a:rPr>
                        <a:t> (except Rustavi)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56,509</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33,785</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14,322</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52,845</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38,856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21,232</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a:effectLst/>
                        </a:rPr>
                        <a:t>Rustavi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25,982</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13,651</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3,994</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19,467</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16,737</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6,983</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err="1">
                          <a:effectLst/>
                        </a:rPr>
                        <a:t>Mtskheta-Mtianeti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18,655</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12,433</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6,362</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15,873</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12,477</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9,640</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err="1">
                          <a:effectLst/>
                        </a:rPr>
                        <a:t>Racha-Lechkhumi</a:t>
                      </a:r>
                      <a:r>
                        <a:rPr lang="en-US" sz="1100" u="none" strike="noStrike" dirty="0">
                          <a:effectLst/>
                        </a:rPr>
                        <a:t>, </a:t>
                      </a:r>
                      <a:r>
                        <a:rPr lang="en-US" sz="1100" u="none" strike="noStrike" dirty="0" err="1">
                          <a:effectLst/>
                        </a:rPr>
                        <a:t>Kvemo</a:t>
                      </a:r>
                      <a:r>
                        <a:rPr lang="en-US" sz="1100" u="none" strike="noStrike" dirty="0">
                          <a:effectLst/>
                        </a:rPr>
                        <a:t> </a:t>
                      </a:r>
                      <a:r>
                        <a:rPr lang="en-US" sz="1100" u="none" strike="noStrike" dirty="0" err="1">
                          <a:effectLst/>
                        </a:rPr>
                        <a:t>Svaneti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4,414</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5,043</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3,564</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3,488</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5,108</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5,523</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err="1">
                          <a:effectLst/>
                        </a:rPr>
                        <a:t>Samegrelo-Zemo</a:t>
                      </a:r>
                      <a:r>
                        <a:rPr lang="en-US" sz="1100" u="none" strike="noStrike" dirty="0">
                          <a:effectLst/>
                        </a:rPr>
                        <a:t> </a:t>
                      </a:r>
                      <a:r>
                        <a:rPr lang="en-US" sz="1100" u="none" strike="noStrike" dirty="0" err="1">
                          <a:effectLst/>
                        </a:rPr>
                        <a:t>Svaneti</a:t>
                      </a:r>
                      <a:r>
                        <a:rPr lang="en-US" sz="1100" u="none" strike="noStrike" dirty="0">
                          <a:effectLst/>
                        </a:rPr>
                        <a:t> (except Zugdidi)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39,002</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30,955</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14,695</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35,435</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34,648</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24,648</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a:effectLst/>
                        </a:rPr>
                        <a:t>Zugdidi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7,227</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5,178</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2,306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6,018</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6,690</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4,308</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err="1">
                          <a:effectLst/>
                        </a:rPr>
                        <a:t>Samtskhe-Javakheti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29,006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19,756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8,885</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28,463</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22,226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13,466</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r h="244898">
                <a:tc>
                  <a:txBody>
                    <a:bodyPr/>
                    <a:lstStyle/>
                    <a:p>
                      <a:pPr algn="l" fontAlgn="b"/>
                      <a:r>
                        <a:rPr lang="en-US" sz="1100" u="none" strike="noStrike" dirty="0" err="1">
                          <a:effectLst/>
                        </a:rPr>
                        <a:t>Shida</a:t>
                      </a:r>
                      <a:r>
                        <a:rPr lang="en-US" sz="1100" u="none" strike="noStrike" dirty="0">
                          <a:effectLst/>
                        </a:rPr>
                        <a:t> </a:t>
                      </a:r>
                      <a:r>
                        <a:rPr lang="en-US" sz="1100" u="none" strike="noStrike" dirty="0" err="1">
                          <a:effectLst/>
                        </a:rPr>
                        <a:t>Kartli</a:t>
                      </a:r>
                      <a:endParaRPr lang="en-US" sz="1100" b="0" i="0" u="none" strike="noStrike" dirty="0">
                        <a:solidFill>
                          <a:srgbClr val="000000"/>
                        </a:solidFill>
                        <a:effectLst/>
                        <a:latin typeface="Menlo Regular"/>
                      </a:endParaRPr>
                    </a:p>
                  </a:txBody>
                  <a:tcPr marL="9525" marR="9525" marT="9525" marB="0" anchor="b">
                    <a:solidFill>
                      <a:schemeClr val="bg1">
                        <a:lumMod val="95000"/>
                      </a:schemeClr>
                    </a:solidFill>
                  </a:tcPr>
                </a:tc>
                <a:tc>
                  <a:txBody>
                    <a:bodyPr/>
                    <a:lstStyle/>
                    <a:p>
                      <a:pPr algn="ctr" fontAlgn="b"/>
                      <a:r>
                        <a:rPr lang="en-US" sz="1100" u="none" strike="noStrike">
                          <a:effectLst/>
                        </a:rPr>
                        <a:t>47,631</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34,106</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15,437</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46,632</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a:effectLst/>
                        </a:rPr>
                        <a:t>37,144</a:t>
                      </a:r>
                      <a:endParaRPr lang="en-US" sz="1100" b="0" i="0" u="none" strike="noStrike">
                        <a:solidFill>
                          <a:srgbClr val="000000"/>
                        </a:solidFill>
                        <a:effectLst/>
                        <a:latin typeface="Calibri" panose="020F0502020204030204" pitchFamily="34" charset="0"/>
                      </a:endParaRPr>
                    </a:p>
                  </a:txBody>
                  <a:tcPr marL="9525" marR="9525" marT="9525" marB="0" anchor="ctr">
                    <a:solidFill>
                      <a:schemeClr val="bg1">
                        <a:lumMod val="95000"/>
                      </a:schemeClr>
                    </a:solidFill>
                  </a:tcPr>
                </a:tc>
                <a:tc>
                  <a:txBody>
                    <a:bodyPr/>
                    <a:lstStyle/>
                    <a:p>
                      <a:pPr algn="ctr" fontAlgn="b"/>
                      <a:r>
                        <a:rPr lang="en-US" sz="1100" u="none" strike="noStrike" dirty="0">
                          <a:effectLst/>
                        </a:rPr>
                        <a:t>23,672</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95000"/>
                      </a:schemeClr>
                    </a:solidFill>
                  </a:tcPr>
                </a:tc>
              </a:tr>
            </a:tbl>
          </a:graphicData>
        </a:graphic>
      </p:graphicFrame>
      <p:sp>
        <p:nvSpPr>
          <p:cNvPr id="5" name="Rectangle 4"/>
          <p:cNvSpPr/>
          <p:nvPr/>
        </p:nvSpPr>
        <p:spPr>
          <a:xfrm>
            <a:off x="838200" y="1490633"/>
            <a:ext cx="10833100" cy="400110"/>
          </a:xfrm>
          <a:prstGeom prst="rect">
            <a:avLst/>
          </a:prstGeom>
        </p:spPr>
        <p:txBody>
          <a:bodyPr wrap="square">
            <a:spAutoFit/>
          </a:bodyPr>
          <a:lstStyle/>
          <a:p>
            <a:pPr lvl="1"/>
            <a:r>
              <a:rPr lang="en-US" sz="2000" dirty="0"/>
              <a:t>C</a:t>
            </a:r>
            <a:r>
              <a:rPr lang="en-US" sz="2000" dirty="0" smtClean="0"/>
              <a:t>alibrated </a:t>
            </a:r>
            <a:r>
              <a:rPr lang="en-US" sz="2000" dirty="0"/>
              <a:t>by age, sex and stratum  (</a:t>
            </a:r>
            <a:r>
              <a:rPr lang="en-US" sz="2000" dirty="0" smtClean="0"/>
              <a:t>ensured </a:t>
            </a:r>
            <a:r>
              <a:rPr lang="en-US" sz="2000" dirty="0"/>
              <a:t>some of weights = population)</a:t>
            </a:r>
          </a:p>
        </p:txBody>
      </p:sp>
      <p:sp>
        <p:nvSpPr>
          <p:cNvPr id="7" name="Rectangle 6"/>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482352" y="2512858"/>
            <a:ext cx="770965" cy="30333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83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a:t>
            </a:r>
            <a:r>
              <a:rPr lang="en-US" dirty="0" smtClean="0"/>
              <a:t>3: </a:t>
            </a:r>
            <a:r>
              <a:rPr lang="en-US" dirty="0"/>
              <a:t>C</a:t>
            </a:r>
            <a:r>
              <a:rPr lang="en-US" dirty="0" smtClean="0"/>
              <a:t>alibration </a:t>
            </a:r>
            <a:r>
              <a:rPr lang="en-US" dirty="0"/>
              <a:t>weight</a:t>
            </a:r>
          </a:p>
        </p:txBody>
      </p:sp>
      <p:sp>
        <p:nvSpPr>
          <p:cNvPr id="7" name="TextBox 6"/>
          <p:cNvSpPr txBox="1"/>
          <p:nvPr/>
        </p:nvSpPr>
        <p:spPr>
          <a:xfrm>
            <a:off x="2917773" y="5920577"/>
            <a:ext cx="4795223" cy="369332"/>
          </a:xfrm>
          <a:prstGeom prst="rect">
            <a:avLst/>
          </a:prstGeom>
          <a:noFill/>
        </p:spPr>
        <p:txBody>
          <a:bodyPr wrap="none" rtlCol="0">
            <a:spAutoFit/>
          </a:bodyPr>
          <a:lstStyle/>
          <a:p>
            <a:r>
              <a:rPr lang="en-US" dirty="0"/>
              <a:t>s</a:t>
            </a:r>
            <a:r>
              <a:rPr lang="en-US" dirty="0" smtClean="0"/>
              <a:t>um of weights * calibration weight = population</a:t>
            </a:r>
            <a:endParaRPr lang="en-US" dirty="0"/>
          </a:p>
        </p:txBody>
      </p:sp>
      <p:sp>
        <p:nvSpPr>
          <p:cNvPr id="10" name="Rectangle 9"/>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p:cNvGraphicFramePr>
            <a:graphicFrameLocks noGrp="1"/>
          </p:cNvGraphicFramePr>
          <p:nvPr>
            <p:ph idx="1"/>
            <p:extLst/>
          </p:nvPr>
        </p:nvGraphicFramePr>
        <p:xfrm>
          <a:off x="1575671" y="1968496"/>
          <a:ext cx="7479429" cy="3674273"/>
        </p:xfrm>
        <a:graphic>
          <a:graphicData uri="http://schemas.openxmlformats.org/drawingml/2006/table">
            <a:tbl>
              <a:tblPr>
                <a:tableStyleId>{5C22544A-7EE6-4342-B048-85BDC9FD1C3A}</a:tableStyleId>
              </a:tblPr>
              <a:tblGrid>
                <a:gridCol w="896411"/>
                <a:gridCol w="896411"/>
                <a:gridCol w="896411"/>
                <a:gridCol w="1442661"/>
                <a:gridCol w="1232566"/>
                <a:gridCol w="2114969"/>
              </a:tblGrid>
              <a:tr h="294502">
                <a:tc>
                  <a:txBody>
                    <a:bodyPr/>
                    <a:lstStyle/>
                    <a:p>
                      <a:pPr algn="ctr" fontAlgn="t"/>
                      <a:r>
                        <a:rPr lang="en-US" sz="1100" u="none" strike="noStrike" dirty="0">
                          <a:effectLst/>
                        </a:rPr>
                        <a:t>Stratum</a:t>
                      </a:r>
                      <a:endParaRPr lang="en-US" sz="1100" b="1"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t"/>
                      <a:r>
                        <a:rPr lang="en-US" sz="1100" u="none" strike="noStrike">
                          <a:effectLst/>
                        </a:rPr>
                        <a:t>Sex</a:t>
                      </a:r>
                      <a:endParaRPr lang="en-US" sz="1100" b="1"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t"/>
                      <a:r>
                        <a:rPr lang="en-US" sz="1100" u="none" strike="noStrike">
                          <a:effectLst/>
                        </a:rPr>
                        <a:t>Age group</a:t>
                      </a:r>
                      <a:endParaRPr lang="en-US" sz="1100" b="1"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t"/>
                      <a:r>
                        <a:rPr lang="en-US" sz="1100" u="none" strike="noStrike">
                          <a:effectLst/>
                        </a:rPr>
                        <a:t>Sum of Weights</a:t>
                      </a:r>
                      <a:endParaRPr lang="en-US" sz="1100" b="1"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t"/>
                      <a:r>
                        <a:rPr lang="en-US" sz="1100" u="none" strike="noStrike" dirty="0">
                          <a:effectLst/>
                        </a:rPr>
                        <a:t>Population</a:t>
                      </a:r>
                      <a:endParaRPr lang="en-US" sz="1100" b="1"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t"/>
                      <a:r>
                        <a:rPr lang="en-US" sz="1100" u="none" strike="noStrike" dirty="0">
                          <a:effectLst/>
                        </a:rPr>
                        <a:t>Calibration weight</a:t>
                      </a:r>
                      <a:endParaRPr lang="en-US" sz="1100" b="1"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280479">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M</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&lt;45</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205504.21</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213170</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1.03730235</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M</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45-64</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91320.67</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110873</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1.214106292</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M</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&gt; 65</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38792.71</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44312</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1.142276474</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&lt;45</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291024.77</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243810</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0.837763741</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45-64</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191426.71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150486</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0.78612854</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&gt; 65</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89337.02</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85511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0.957173185</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M</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&lt;45</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29658.63</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31358</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1.057297657</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M</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45-64</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14895.71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16286</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1.093334927</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M</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&gt; 65</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2687.52</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5315</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1.977659701</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&lt;45</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47240.98</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33407</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0.707161452</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80479">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45-64</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22720.84</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20051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0.882493781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94502">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&gt; 65</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5209.58</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a:effectLst/>
                        </a:rPr>
                        <a:t>8851</a:t>
                      </a:r>
                      <a:endParaRPr lang="en-US" sz="1100" b="0" i="0" u="none" strike="noStrike">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1100" u="none" strike="noStrike" dirty="0">
                          <a:effectLst/>
                        </a:rPr>
                        <a:t>1.698985331</a:t>
                      </a:r>
                      <a:endParaRPr lang="en-US" sz="1100" b="0" i="0" u="none" strike="noStrike" dirty="0">
                        <a:solidFill>
                          <a:srgbClr val="000000"/>
                        </a:solidFill>
                        <a:effectLst/>
                        <a:latin typeface="Calibri" panose="020F0502020204030204" pitchFamily="34" charset="0"/>
                      </a:endParaRPr>
                    </a:p>
                  </a:txBody>
                  <a:tcPr marL="14024" marR="14024" marT="140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6" name="Rectangle 5"/>
          <p:cNvSpPr/>
          <p:nvPr/>
        </p:nvSpPr>
        <p:spPr>
          <a:xfrm>
            <a:off x="5710517" y="2239618"/>
            <a:ext cx="1246095" cy="32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85128" y="2239618"/>
            <a:ext cx="1425389" cy="32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956612" y="2239618"/>
            <a:ext cx="2098488" cy="324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29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final weight</a:t>
            </a:r>
            <a:endParaRPr lang="en-US" dirty="0"/>
          </a:p>
        </p:txBody>
      </p:sp>
      <p:sp>
        <p:nvSpPr>
          <p:cNvPr id="3" name="Content Placeholder 2"/>
          <p:cNvSpPr>
            <a:spLocks noGrp="1"/>
          </p:cNvSpPr>
          <p:nvPr>
            <p:ph idx="1"/>
          </p:nvPr>
        </p:nvSpPr>
        <p:spPr>
          <a:xfrm>
            <a:off x="838200" y="1825625"/>
            <a:ext cx="10515600" cy="3140075"/>
          </a:xfrm>
        </p:spPr>
        <p:txBody>
          <a:bodyPr/>
          <a:lstStyle/>
          <a:p>
            <a:r>
              <a:rPr lang="en-US" dirty="0"/>
              <a:t>T</a:t>
            </a:r>
            <a:r>
              <a:rPr lang="en-US" dirty="0" smtClean="0"/>
              <a:t>ake the product of the base weights, the non-response weight and the calibration weight to create a final weight</a:t>
            </a:r>
          </a:p>
          <a:p>
            <a:pPr lvl="1"/>
            <a:r>
              <a:rPr lang="en-US" dirty="0" smtClean="0"/>
              <a:t>Final weight = base weight * non-response weight * calibration weight</a:t>
            </a:r>
          </a:p>
          <a:p>
            <a:endParaRPr lang="en-US" dirty="0"/>
          </a:p>
          <a:p>
            <a:r>
              <a:rPr lang="en-US" dirty="0" smtClean="0"/>
              <a:t>Sum of weights should be equal to overall population</a:t>
            </a:r>
          </a:p>
          <a:p>
            <a:pPr lvl="2"/>
            <a:r>
              <a:rPr lang="en-US" dirty="0" smtClean="0"/>
              <a:t>A weight is the number of people in the population a sampled person theoretically represents</a:t>
            </a:r>
          </a:p>
        </p:txBody>
      </p:sp>
      <p:sp>
        <p:nvSpPr>
          <p:cNvPr id="4" name="Rectangle 3"/>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Trimming Weights</a:t>
            </a:r>
            <a:endParaRPr lang="en-US" dirty="0"/>
          </a:p>
        </p:txBody>
      </p:sp>
      <p:sp>
        <p:nvSpPr>
          <p:cNvPr id="3" name="Content Placeholder 2"/>
          <p:cNvSpPr>
            <a:spLocks noGrp="1"/>
          </p:cNvSpPr>
          <p:nvPr>
            <p:ph idx="1"/>
          </p:nvPr>
        </p:nvSpPr>
        <p:spPr>
          <a:xfrm>
            <a:off x="838200" y="1786224"/>
            <a:ext cx="10515600" cy="4232440"/>
          </a:xfrm>
        </p:spPr>
        <p:txBody>
          <a:bodyPr>
            <a:normAutofit fontScale="92500"/>
          </a:bodyPr>
          <a:lstStyle/>
          <a:p>
            <a:r>
              <a:rPr lang="en-US" dirty="0"/>
              <a:t>The </a:t>
            </a:r>
            <a:r>
              <a:rPr lang="en-US" dirty="0" smtClean="0"/>
              <a:t>precision </a:t>
            </a:r>
            <a:r>
              <a:rPr lang="en-US" dirty="0"/>
              <a:t>of a survey estimate depends on </a:t>
            </a:r>
            <a:r>
              <a:rPr lang="en-US" dirty="0" smtClean="0"/>
              <a:t>the sample </a:t>
            </a:r>
            <a:r>
              <a:rPr lang="en-US" dirty="0"/>
              <a:t>design and the variation in sampling </a:t>
            </a:r>
            <a:r>
              <a:rPr lang="en-US" dirty="0" smtClean="0"/>
              <a:t>weights</a:t>
            </a:r>
          </a:p>
          <a:p>
            <a:pPr lvl="1"/>
            <a:r>
              <a:rPr lang="en-US" dirty="0" smtClean="0"/>
              <a:t>MEFF – “multiplicative effect of weighting”</a:t>
            </a:r>
            <a:endParaRPr lang="en-US" dirty="0"/>
          </a:p>
          <a:p>
            <a:r>
              <a:rPr lang="en-US" dirty="0" smtClean="0"/>
              <a:t>Trimming or truncating extreme </a:t>
            </a:r>
            <a:r>
              <a:rPr lang="en-US" dirty="0"/>
              <a:t>weights can </a:t>
            </a:r>
            <a:r>
              <a:rPr lang="en-US" dirty="0" smtClean="0"/>
              <a:t>substantially reduce </a:t>
            </a:r>
            <a:r>
              <a:rPr lang="en-US" dirty="0"/>
              <a:t>the overall variation in </a:t>
            </a:r>
            <a:r>
              <a:rPr lang="en-US" dirty="0" smtClean="0"/>
              <a:t>weights</a:t>
            </a:r>
          </a:p>
          <a:p>
            <a:pPr lvl="1"/>
            <a:r>
              <a:rPr lang="en-US" sz="2800" dirty="0" smtClean="0"/>
              <a:t> Improves the precision </a:t>
            </a:r>
            <a:r>
              <a:rPr lang="en-US" sz="2800" dirty="0"/>
              <a:t>of the </a:t>
            </a:r>
            <a:r>
              <a:rPr lang="en-US" sz="2800" dirty="0" smtClean="0"/>
              <a:t>estimates</a:t>
            </a:r>
            <a:endParaRPr lang="en-US" sz="2800" dirty="0"/>
          </a:p>
          <a:p>
            <a:r>
              <a:rPr lang="en-US" dirty="0" smtClean="0"/>
              <a:t>Trimming </a:t>
            </a:r>
            <a:r>
              <a:rPr lang="en-US" dirty="0"/>
              <a:t>of weights may </a:t>
            </a:r>
            <a:r>
              <a:rPr lang="en-US" dirty="0" smtClean="0"/>
              <a:t>introduce some </a:t>
            </a:r>
            <a:r>
              <a:rPr lang="en-US" dirty="0"/>
              <a:t>degree of bias in an </a:t>
            </a:r>
            <a:r>
              <a:rPr lang="en-US" dirty="0" smtClean="0"/>
              <a:t>estimate</a:t>
            </a:r>
          </a:p>
          <a:p>
            <a:r>
              <a:rPr lang="en-US" dirty="0" smtClean="0"/>
              <a:t>To justify trimming, gains </a:t>
            </a:r>
            <a:r>
              <a:rPr lang="en-US" dirty="0"/>
              <a:t>in precision </a:t>
            </a:r>
            <a:r>
              <a:rPr lang="en-US" dirty="0" smtClean="0"/>
              <a:t>have </a:t>
            </a:r>
            <a:r>
              <a:rPr lang="en-US" dirty="0"/>
              <a:t>to offset the increase in bias</a:t>
            </a:r>
          </a:p>
          <a:p>
            <a:pPr lvl="1"/>
            <a:r>
              <a:rPr lang="en-US" dirty="0" smtClean="0"/>
              <a:t>MSE</a:t>
            </a:r>
          </a:p>
        </p:txBody>
      </p:sp>
      <p:sp>
        <p:nvSpPr>
          <p:cNvPr id="5" name="Rectangle 4"/>
          <p:cNvSpPr/>
          <p:nvPr/>
        </p:nvSpPr>
        <p:spPr>
          <a:xfrm>
            <a:off x="838200" y="1369062"/>
            <a:ext cx="10287000" cy="18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02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TotalTime>
  <Words>2272</Words>
  <Application>Microsoft Office PowerPoint</Application>
  <PresentationFormat>Widescreen</PresentationFormat>
  <Paragraphs>416</Paragraphs>
  <Slides>40</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ＭＳ Ｐゴシック</vt:lpstr>
      <vt:lpstr>Arial</vt:lpstr>
      <vt:lpstr>Calibri</vt:lpstr>
      <vt:lpstr>Calibri Light</vt:lpstr>
      <vt:lpstr>Cambria Math</vt:lpstr>
      <vt:lpstr>Corbel</vt:lpstr>
      <vt:lpstr>Courier New</vt:lpstr>
      <vt:lpstr>Menlo Bold</vt:lpstr>
      <vt:lpstr>Menlo Regular</vt:lpstr>
      <vt:lpstr>Times New Roman</vt:lpstr>
      <vt:lpstr>Office Theme</vt:lpstr>
      <vt:lpstr>Basis</vt:lpstr>
      <vt:lpstr>Analysis of Survey Data</vt:lpstr>
      <vt:lpstr>General weighting process</vt:lpstr>
      <vt:lpstr>Weights for Georgian serosurvey</vt:lpstr>
      <vt:lpstr>Stage 1 and stage 2 weights</vt:lpstr>
      <vt:lpstr>Stage 3: Calibration weight</vt:lpstr>
      <vt:lpstr>Stage 3: Calibration weight</vt:lpstr>
      <vt:lpstr>Stage 3: Calibration weight</vt:lpstr>
      <vt:lpstr>Calculating final weight</vt:lpstr>
      <vt:lpstr>Trimming Weights</vt:lpstr>
      <vt:lpstr>Software</vt:lpstr>
      <vt:lpstr>Example SAS code – categorical variable</vt:lpstr>
      <vt:lpstr>SAS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Things to consider</vt:lpstr>
      <vt:lpstr>PowerPoint Presentation</vt:lpstr>
      <vt:lpstr>PowerPoint Presentation</vt:lpstr>
      <vt:lpstr>PowerPoint Presentation</vt:lpstr>
      <vt:lpstr>Example code - continuous variable</vt:lpstr>
      <vt:lpstr>SAS Output</vt:lpstr>
      <vt:lpstr>SAS Output</vt:lpstr>
      <vt:lpstr>PowerPoint Presentation</vt:lpstr>
      <vt:lpstr>PowerPoint Presentation</vt:lpstr>
      <vt:lpstr>PowerPoint Presentation</vt:lpstr>
      <vt:lpstr>PowerPoint Presentation</vt:lpstr>
      <vt:lpstr>PowerPoint Presentation</vt:lpstr>
      <vt:lpstr>PowerPoint Presentation</vt:lpstr>
      <vt:lpstr>Final Thoughts</vt:lpstr>
      <vt:lpstr>PowerPoint Presentation</vt:lpstr>
    </vt:vector>
  </TitlesOfParts>
  <Company>Centers for Disease Control and Prevention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Steven Paul (CDC/CGH/DGHP) (CTR)</dc:creator>
  <cp:lastModifiedBy>Russell, Steven Paul (CDC/CGH/DGHP) (CTR)</cp:lastModifiedBy>
  <cp:revision>67</cp:revision>
  <dcterms:created xsi:type="dcterms:W3CDTF">2016-08-17T20:22:58Z</dcterms:created>
  <dcterms:modified xsi:type="dcterms:W3CDTF">2016-08-29T01:05:14Z</dcterms:modified>
</cp:coreProperties>
</file>